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35" Target="slides/slide33.xml" Type="http://schemas.openxmlformats.org/officeDocument/2006/relationships/slide"/>
  <Relationship Id="rId15" Target="slides/slide13.xml" Type="http://schemas.openxmlformats.org/officeDocument/2006/relationships/slide"/>
  <Relationship Id="rId42" Target="slides/slide40.xml" Type="http://schemas.openxmlformats.org/officeDocument/2006/relationships/slide"/>
  <Relationship Id="rId36" Target="slides/slide34.xml" Type="http://schemas.openxmlformats.org/officeDocument/2006/relationships/slide"/>
  <Relationship Id="rId34" Target="slides/slide32.xml" Type="http://schemas.openxmlformats.org/officeDocument/2006/relationships/slide"/>
  <Relationship Id="rId30" Target="slides/slide28.xml" Type="http://schemas.openxmlformats.org/officeDocument/2006/relationships/slide"/>
  <Relationship Id="rId27" Target="slides/slide25.xml" Type="http://schemas.openxmlformats.org/officeDocument/2006/relationships/slide"/>
  <Relationship Id="rId3" Target="slides/slide1.xml" Type="http://schemas.openxmlformats.org/officeDocument/2006/relationships/slide"/>
  <Relationship Id="rId41" Target="slides/slide39.xml" Type="http://schemas.openxmlformats.org/officeDocument/2006/relationships/slide"/>
  <Relationship Id="rId29" Target="slides/slide27.xml" Type="http://schemas.openxmlformats.org/officeDocument/2006/relationships/slide"/>
  <Relationship Id="rId5" Target="slides/slide3.xml" Type="http://schemas.openxmlformats.org/officeDocument/2006/relationships/slide"/>
  <Relationship Id="rId12" Target="slides/slide10.xml" Type="http://schemas.openxmlformats.org/officeDocument/2006/relationships/slide"/>
  <Relationship Id="rId43" Target="slides/slide41.xml" Type="http://schemas.openxmlformats.org/officeDocument/2006/relationships/slide"/>
  <Relationship Id="rId48" Target="slides/slide46.xml" Type="http://schemas.openxmlformats.org/officeDocument/2006/relationships/slide"/>
  <Relationship Id="rId31" Target="slides/slide29.xml" Type="http://schemas.openxmlformats.org/officeDocument/2006/relationships/slide"/>
  <Relationship Id="rId13" Target="slides/slide11.xml" Type="http://schemas.openxmlformats.org/officeDocument/2006/relationships/slide"/>
  <Relationship Id="rId6" Target="slides/slide4.xml" Type="http://schemas.openxmlformats.org/officeDocument/2006/relationships/slide"/>
  <Relationship Id="rId39" Target="slides/slide37.xml" Type="http://schemas.openxmlformats.org/officeDocument/2006/relationships/slide"/>
  <Relationship Id="rId4" Target="slides/slide2.xml" Type="http://schemas.openxmlformats.org/officeDocument/2006/relationships/slide"/>
  <Relationship Id="rId44" Target="slides/slide42.xml" Type="http://schemas.openxmlformats.org/officeDocument/2006/relationships/slide"/>
  <Relationship Id="rId47" Target="slides/slide45.xml" Type="http://schemas.openxmlformats.org/officeDocument/2006/relationships/slide"/>
  <Relationship Id="rId23" Target="slides/slide21.xml" Type="http://schemas.openxmlformats.org/officeDocument/2006/relationships/slide"/>
  <Relationship Id="rId21" Target="slides/slide19.xml" Type="http://schemas.openxmlformats.org/officeDocument/2006/relationships/slide"/>
  <Relationship Id="rId22" Target="slides/slide20.xml" Type="http://schemas.openxmlformats.org/officeDocument/2006/relationships/slide"/>
  <Relationship Id="rId49" Target="slides/slide47.xml" Type="http://schemas.openxmlformats.org/officeDocument/2006/relationships/slide"/>
  <Relationship Id="rId37" Target="slides/slide35.xml" Type="http://schemas.openxmlformats.org/officeDocument/2006/relationships/slide"/>
  <Relationship Id="rId28" Target="slides/slide26.xml" Type="http://schemas.openxmlformats.org/officeDocument/2006/relationships/slide"/>
  <Relationship Id="rId8" Target="slides/slide6.xml" Type="http://schemas.openxmlformats.org/officeDocument/2006/relationships/slide"/>
  <Relationship Id="rId32" Target="slides/slide30.xml" Type="http://schemas.openxmlformats.org/officeDocument/2006/relationships/slide"/>
  <Relationship Id="rId9" Target="slides/slide7.xml" Type="http://schemas.openxmlformats.org/officeDocument/2006/relationships/slide"/>
  <Relationship Id="rId45" Target="slides/slide43.xml" Type="http://schemas.openxmlformats.org/officeDocument/2006/relationships/slide"/>
  <Relationship Id="rId20" Target="slides/slide18.xml" Type="http://schemas.openxmlformats.org/officeDocument/2006/relationships/slide"/>
  <Relationship Id="rId19" Target="slides/slide17.xml" Type="http://schemas.openxmlformats.org/officeDocument/2006/relationships/slide"/>
  <Relationship Id="rId11" Target="slides/slide9.xml" Type="http://schemas.openxmlformats.org/officeDocument/2006/relationships/slide"/>
  <Relationship Id="rId40" Target="slides/slide38.xml" Type="http://schemas.openxmlformats.org/officeDocument/2006/relationships/slide"/>
  <Relationship Id="rId14" Target="slides/slide12.xml" Type="http://schemas.openxmlformats.org/officeDocument/2006/relationships/slide"/>
  <Relationship Id="rId50" Target="tableStyles.xml" Type="http://schemas.openxmlformats.org/officeDocument/2006/relationships/tableStyles"/>
  <Relationship Id="rId16" Target="slides/slide14.xml" Type="http://schemas.openxmlformats.org/officeDocument/2006/relationships/slide"/>
  <Relationship Id="rId10" Target="slides/slide8.xml" Type="http://schemas.openxmlformats.org/officeDocument/2006/relationships/slide"/>
  <Relationship Id="rId7" Target="slides/slide5.xml" Type="http://schemas.openxmlformats.org/officeDocument/2006/relationships/slide"/>
  <Relationship Id="rId33" Target="slides/slide31.xml" Type="http://schemas.openxmlformats.org/officeDocument/2006/relationships/slide"/>
  <Relationship Id="rId25" Target="slides/slide23.xml" Type="http://schemas.openxmlformats.org/officeDocument/2006/relationships/slide"/>
  <Relationship Id="rId17" Target="slides/slide15.xml" Type="http://schemas.openxmlformats.org/officeDocument/2006/relationships/slide"/>
  <Relationship Id="rId46" Target="slides/slide44.xml" Type="http://schemas.openxmlformats.org/officeDocument/2006/relationships/slide"/>
  <Relationship Id="rId26" Target="slides/slide24.xml" Type="http://schemas.openxmlformats.org/officeDocument/2006/relationships/slide"/>
  <Relationship Id="rId1" Target="theme/theme1.xml" Type="http://schemas.openxmlformats.org/officeDocument/2006/relationships/theme"/>
  <Relationship Id="rId2" Target="slideMasters/slideMaster1.xml" Type="http://schemas.openxmlformats.org/officeDocument/2006/relationships/slideMaster"/>
  <Relationship Id="rId18" Target="slides/slide16.xml" Type="http://schemas.openxmlformats.org/officeDocument/2006/relationships/slide"/>
  <Relationship Id="rId24" Target="slides/slide22.xml" Type="http://schemas.openxmlformats.org/officeDocument/2006/relationships/slide"/>
  <Relationship Id="rId38" Target="slides/slide36.xml" Type="http://schemas.openxmlformats.org/officeDocument/2006/relationships/slid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32" name="GroupShape 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" name="Shape 33"/>
          <p:cNvSpPr txBox="true"/>
          <p:nvPr isPhoto="false">
            <p:ph idx="0" type="title"/>
          </p:nvPr>
        </p:nvSpPr>
        <p:spPr>
          <a:xfrm flipH="false" flipV="false" rot="0"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algn="ctr"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4" name="Shape 34"/>
          <p:cNvSpPr txBox="true"/>
          <p:nvPr isPhoto="false">
            <p:ph idx="1" type="subTitle"/>
          </p:nvPr>
        </p:nvSpPr>
        <p:spPr>
          <a:xfrm flipH="false" flipV="false" rot="0"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algn="ctr" indent="0" lvl="0" marL="0">
              <a:buNone/>
              <a:defRPr sz="2400"/>
            </a:lvl1pPr>
            <a:lvl2pPr algn="ctr" indent="0" lvl="1" marL="457200">
              <a:buNone/>
              <a:defRPr sz="2000"/>
            </a:lvl2pPr>
            <a:lvl3pPr algn="ctr" indent="0" lvl="2" marL="914400">
              <a:buNone/>
              <a:defRPr sz="1800"/>
            </a:lvl3pPr>
            <a:lvl4pPr algn="ctr" indent="0" lvl="3" marL="1371600">
              <a:buNone/>
              <a:defRPr sz="1600"/>
            </a:lvl4pPr>
            <a:lvl5pPr algn="ctr" indent="0" lvl="4" marL="1828800">
              <a:buNone/>
              <a:defRPr sz="1600"/>
            </a:lvl5pPr>
            <a:lvl6pPr algn="ctr" indent="0" lvl="5" marL="2286000">
              <a:buNone/>
              <a:defRPr sz="1600"/>
            </a:lvl6pPr>
            <a:lvl7pPr algn="ctr" indent="0" lvl="6" marL="2743200">
              <a:buNone/>
              <a:defRPr sz="1600"/>
            </a:lvl7pPr>
            <a:lvl8pPr algn="ctr" indent="0" lvl="7" marL="3200400">
              <a:buNone/>
              <a:defRPr sz="1600"/>
            </a:lvl8pPr>
            <a:lvl9pPr algn="ctr" indent="0" lvl="8" marL="3657600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35" name="Shape 3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36" name="Shape 3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7" name="Shape 3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38" name="GroupShape 3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9" name="Shape 3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0" name="Shape 4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1" name="Shape 4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42" name="Shape 4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3" name="Shape 4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58" name="GroupShape 5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9" name="Shape 59"/>
          <p:cNvSpPr txBox="true"/>
          <p:nvPr isPhoto="false">
            <p:ph idx="0" type="title"/>
          </p:nvPr>
        </p:nvSpPr>
        <p:spPr>
          <a:xfrm flipH="false" flipV="false" rot="0"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60" name="Shape 60"/>
          <p:cNvSpPr txBox="true"/>
          <p:nvPr isPhoto="false">
            <p:ph idx="1" type="body"/>
          </p:nvPr>
        </p:nvSpPr>
        <p:spPr>
          <a:xfrm flipH="false" flipV="false" rot="0"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1" name="Shape 6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62" name="Shape 6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3" name="Shape 6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Blank">
    <p:spTree>
      <p:nvGrpSpPr>
        <p:cNvPr hidden="false" id="13" name="GroupShape 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" name="Shape 1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‹#›</a:t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таблица">
    <p:spTree>
      <p:nvGrpSpPr>
        <p:cNvPr hidden="false" id="26" name="GroupShape 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" name="Shape 2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8" name="Shape 2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9" name="Shape 2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</a:p>
        </p:txBody>
      </p:sp>
      <p:sp>
        <p:nvSpPr>
          <p:cNvPr hidden="false" id="30" name="Shape 3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</a:p>
        </p:txBody>
      </p:sp>
      <p:sp>
        <p:nvSpPr>
          <p:cNvPr hidden="false" id="31" name="Shape 3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7" name="GroupShape 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" name="Shape 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9" name="Shape 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0" name="Shape 1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11" name="Shape 1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2" name="Shape 1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64" name="GroupShape 6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5" name="Shape 65"/>
          <p:cNvSpPr txBox="true"/>
          <p:nvPr isPhoto="false">
            <p:ph idx="0" type="title"/>
          </p:nvPr>
        </p:nvSpPr>
        <p:spPr>
          <a:xfrm flipH="false" flipV="false" rot="0"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66" name="Shape 66"/>
          <p:cNvSpPr txBox="true"/>
          <p:nvPr isPhoto="false">
            <p:ph idx="1" type="body"/>
          </p:nvPr>
        </p:nvSpPr>
        <p:spPr>
          <a:xfrm flipH="false" flipV="false" rot="0"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7" name="Shape 6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68" name="Shape 6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9" name="Shape 6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44" name="GroupShape 4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5" name="Shape 4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6" name="Shape 4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47" name="Shape 4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8" name="Shape 4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15" name="GroupShape 1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" name="Shape 1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7" name="Shape 17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8" name="Shape 18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9" name="Shape 1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20" name="Shape 2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1" name="Shape 2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22" name="GroupShape 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" name="Shape 2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24" name="Shape 2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5" name="Shape 2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49" name="GroupShape 4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0" name="Shape 50"/>
          <p:cNvSpPr txBox="true"/>
          <p:nvPr isPhoto="false">
            <p:ph idx="0" type="title"/>
          </p:nvPr>
        </p:nvSpPr>
        <p:spPr>
          <a:xfrm flipH="false" flipV="false" rot="0"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51" name="Shape 51"/>
          <p:cNvSpPr txBox="true"/>
          <p:nvPr isPhoto="false">
            <p:ph idx="1" type="body"/>
          </p:nvPr>
        </p:nvSpPr>
        <p:spPr>
          <a:xfrm flipH="false" flipV="false" rot="0"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52" name="Shape 52"/>
          <p:cNvSpPr txBox="true"/>
          <p:nvPr isPhoto="false">
            <p:ph idx="2" type="body"/>
          </p:nvPr>
        </p:nvSpPr>
        <p:spPr>
          <a:xfrm flipH="false" flipV="false" rot="0"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3" name="Shape 53"/>
          <p:cNvSpPr txBox="true"/>
          <p:nvPr isPhoto="false">
            <p:ph idx="3" type="body"/>
          </p:nvPr>
        </p:nvSpPr>
        <p:spPr>
          <a:xfrm flipH="false" flipV="false" rot="0"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54" name="Shape 54"/>
          <p:cNvSpPr txBox="true"/>
          <p:nvPr isPhoto="false">
            <p:ph idx="4" type="body"/>
          </p:nvPr>
        </p:nvSpPr>
        <p:spPr>
          <a:xfrm flipH="false" flipV="false" rot="0"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5" name="Shape 5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56" name="Shape 5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7" name="Shape 5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77" name="GroupShape 7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8" name="Shape 78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79" name="Shape 79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80" name="Shape 80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81" name="Shape 8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82" name="Shape 8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83" name="Shape 8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70" name="GroupShape 7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1" name="Shape 71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72" name="Shape 72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3200"/>
            </a:lvl1pPr>
            <a:lvl2pPr indent="0" lvl="1" marL="457200">
              <a:buNone/>
              <a:defRPr sz="2800"/>
            </a:lvl2pPr>
            <a:lvl3pPr indent="0" lvl="2" marL="914400">
              <a:buNone/>
              <a:defRPr sz="2400"/>
            </a:lvl3pPr>
            <a:lvl4pPr indent="0" lvl="3" marL="1371600">
              <a:buNone/>
              <a:defRPr sz="2000"/>
            </a:lvl4pPr>
            <a:lvl5pPr indent="0" lvl="4" marL="1828800">
              <a:buNone/>
              <a:defRPr sz="2000"/>
            </a:lvl5pPr>
            <a:lvl6pPr indent="0" lvl="5" marL="2286000">
              <a:buNone/>
              <a:defRPr sz="2000"/>
            </a:lvl6pPr>
            <a:lvl7pPr indent="0" lvl="6" marL="2743200">
              <a:buNone/>
              <a:defRPr sz="2000"/>
            </a:lvl7pPr>
            <a:lvl8pPr indent="0" lvl="7" marL="3200400">
              <a:buNone/>
              <a:defRPr sz="2000"/>
            </a:lvl8pPr>
            <a:lvl9pPr indent="0" lvl="8" marL="3657600">
              <a:buNone/>
              <a:defRPr sz="2000"/>
            </a:lvl9pPr>
          </a:lstStyle>
          <a:p/>
        </p:txBody>
      </p:sp>
      <p:sp>
        <p:nvSpPr>
          <p:cNvPr hidden="false" id="73" name="Shape 73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74" name="Shape 7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75" name="Shape 7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6" name="Shape 7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7" Target="../slideLayouts/slideLayout6.xml" Type="http://schemas.openxmlformats.org/officeDocument/2006/relationships/slideLayout"/>
  <Relationship Id="rId6" Target="../slideLayouts/slideLayout5.xml" Type="http://schemas.openxmlformats.org/officeDocument/2006/relationships/slideLayout"/>
  <Relationship Id="rId14" Target="../slideLayouts/slideLayout13.xml" Type="http://schemas.openxmlformats.org/officeDocument/2006/relationships/slideLayout"/>
  <Relationship Id="rId13" Target="../slideLayouts/slideLayout12.xml" Type="http://schemas.openxmlformats.org/officeDocument/2006/relationships/slideLayout"/>
  <Relationship Id="rId4" Target="../slideLayouts/slideLayout3.xml" Type="http://schemas.openxmlformats.org/officeDocument/2006/relationships/slideLayout"/>
  <Relationship Id="rId3" Target="../slideLayouts/slideLayout2.xml" Type="http://schemas.openxmlformats.org/officeDocument/2006/relationships/slideLayout"/>
  <Relationship Id="rId12" Target="../slideLayouts/slideLayout11.xml" Type="http://schemas.openxmlformats.org/officeDocument/2006/relationships/slideLayout"/>
  <Relationship Id="rId10" Target="../slideLayouts/slideLayout9.xml" Type="http://schemas.openxmlformats.org/officeDocument/2006/relationships/slideLayout"/>
  <Relationship Id="rId5" Target="../slideLayouts/slideLayout4.xml" Type="http://schemas.openxmlformats.org/officeDocument/2006/relationships/slideLayout"/>
  <Relationship Id="rId11" Target="../slideLayouts/slideLayout10.xml" Type="http://schemas.openxmlformats.org/officeDocument/2006/relationships/slideLayout"/>
  <Relationship Id="rId8" Target="../slideLayouts/slideLayout7.xml" Type="http://schemas.openxmlformats.org/officeDocument/2006/relationships/slideLayout"/>
  <Relationship Id="rId2" Target="../slideLayouts/slideLayout1.xml" Type="http://schemas.openxmlformats.org/officeDocument/2006/relationships/slideLayout"/>
  <Relationship Id="rId9" Target="../slideLayouts/slideLayout8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1">
        <a:schemeClr val="bg1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515600" cy="1325562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3" name="Shape 3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10515600" cy="4351338"/>
          </a:xfrm>
          <a:prstGeom prst="rect">
            <a:avLst/>
          </a:prstGeom>
        </p:spPr>
        <p:txBody>
          <a:bodyPr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" name="Shape 4"/>
          <p:cNvSpPr txBox="true"/>
          <p:nvPr isPhoto="false">
            <p:ph idx="2" type="dt"/>
          </p:nvPr>
        </p:nvSpPr>
        <p:spPr>
          <a:xfrm flipH="false" flipV="false" rot="0"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05.02.2025</a:t>
            </a:r>
          </a:p>
        </p:txBody>
      </p:sp>
      <p:sp>
        <p:nvSpPr>
          <p:cNvPr hidden="false" id="5" name="Shape 5"/>
          <p:cNvSpPr txBox="true"/>
          <p:nvPr isPhoto="false">
            <p:ph idx="3" type="ftr"/>
          </p:nvPr>
        </p:nvSpPr>
        <p:spPr>
          <a:xfrm flipH="false" flipV="false" rot="0"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ct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6" name="Shape 6"/>
          <p:cNvSpPr txBox="true"/>
          <p:nvPr isPhoto="false">
            <p:ph idx="4" type="sldNum"/>
          </p:nvPr>
        </p:nvSpPr>
        <p:spPr>
          <a:xfrm flipH="false" flipV="false" rot="0"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/>
      <a:lvl1pPr algn="l" lvl="0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algn="l" indent="-228600" lvl="0" marL="2286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algn="l" indent="-228600" lvl="1" marL="6858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algn="l" indent="-228600" lvl="2" marL="11430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algn="l" indent="-228600" lvl="3" marL="1600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-228600" lvl="4" marL="2057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-228600" lvl="5" marL="25146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-228600" lvl="6" marL="29718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-228600" lvl="7" marL="34290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-228600" lvl="8" marL="3886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10.xml.rels><?xml version="1.0" encoding="UTF-8" standalone="no" ?>
<Relationships xmlns="http://schemas.openxmlformats.org/package/2006/relationships">
  <Relationship Id="rId1" Target="../media/1.jpeg" Type="http://schemas.openxmlformats.org/officeDocument/2006/relationships/image"/>
  <Relationship Id="rId2" Target="../media/2.png" Type="http://schemas.openxmlformats.org/officeDocument/2006/relationships/image"/>
  <Relationship Id="rId3" Target="../slideLayouts/slideLayout6.xml" Type="http://schemas.openxmlformats.org/officeDocument/2006/relationships/slideLayout"/>
</Relationships>

</file>

<file path=ppt/slides/_rels/slide1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6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1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8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1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0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2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3.xml.rels><?xml version="1.0" encoding="UTF-8" standalone="no" ?>
<Relationships xmlns="http://schemas.openxmlformats.org/package/2006/relationships">
  <Relationship Id="rId1" Target="../media/3.png" Type="http://schemas.openxmlformats.org/officeDocument/2006/relationships/image"/>
  <Relationship Id="rId2" Target="../slideLayouts/slideLayout12.xml" Type="http://schemas.openxmlformats.org/officeDocument/2006/relationships/slideLayout"/>
</Relationships>

</file>

<file path=ppt/slides/_rels/slide24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5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6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27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28.xml.rels><?xml version="1.0" encoding="UTF-8" standalone="no" ?>
<Relationships xmlns="http://schemas.openxmlformats.org/package/2006/relationships">
  <Relationship Id="rId1" Target="../media/4.jpeg" Type="http://schemas.openxmlformats.org/officeDocument/2006/relationships/image"/>
  <Relationship Id="rId2" Target="../slideLayouts/slideLayout6.xml" Type="http://schemas.openxmlformats.org/officeDocument/2006/relationships/slideLayout"/>
</Relationships>

</file>

<file path=ppt/slides/_rels/slide29.xml.rels><?xml version="1.0" encoding="UTF-8" standalone="no" ?>
<Relationships xmlns="http://schemas.openxmlformats.org/package/2006/relationships">
  <Relationship Id="rId1" Target="https://materinstvo.ru/art/5598" TargetMode="External" Type="http://schemas.openxmlformats.org/officeDocument/2006/relationships/hyperlink"/>
  <Relationship Id="rId2" Target="../media/5.jpeg" Type="http://schemas.openxmlformats.org/officeDocument/2006/relationships/image"/>
  <Relationship Id="rId3" Target="../media/6.jpeg" Type="http://schemas.openxmlformats.org/officeDocument/2006/relationships/image"/>
  <Relationship Id="rId4" Target="../slideLayouts/slideLayout6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0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1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32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3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4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3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5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46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47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6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8.xml.rels><?xml version="1.0" encoding="UTF-8" standalone="no" ?>
<Relationships xmlns="http://schemas.openxmlformats.org/package/2006/relationships">
  <Relationship Id="rId1" Target="../slideLayouts/slideLayout12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84" name="GroupShape 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5" name="Shape 8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4400">
                <a:latin typeface="Times New Roman"/>
                <a:ea typeface="Times New Roman"/>
                <a:cs typeface="Times New Roman"/>
              </a:rPr>
              <a:t>Родители и </a:t>
            </a:r>
            <a:r>
              <a:rPr b="true" sz="4400">
                <a:latin typeface="Times New Roman"/>
                <a:ea typeface="Times New Roman"/>
                <a:cs typeface="Times New Roman"/>
              </a:rPr>
              <a:t>д</a:t>
            </a:r>
            <a:r>
              <a:rPr b="true" sz="4400">
                <a:latin typeface="Times New Roman"/>
                <a:ea typeface="Times New Roman"/>
                <a:cs typeface="Times New Roman"/>
              </a:rPr>
              <a:t>ети</a:t>
            </a:r>
            <a:endParaRPr sz="4400"/>
          </a:p>
        </p:txBody>
      </p:sp>
      <p:sp>
        <p:nvSpPr>
          <p:cNvPr hidden="false" id="86" name="Shape 86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  <a:p>
            <a:r>
              <a:t>Майер А.А.</a:t>
            </a:r>
          </a:p>
        </p:txBody>
      </p:sp>
    </p:spTree>
  </p:cSld>
</p:sld>
</file>

<file path=ppt/slides/slide1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9" name="GroupShape 10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0" name="Shape 110"/>
          <p:cNvSpPr txBox="false"/>
          <p:nvPr isPhoto="false"/>
        </p:nvSpPr>
        <p:spPr>
          <a:xfrm flipH="false" flipV="false" rot="0">
            <a:off x="2647475" y="866298"/>
            <a:ext cx="5172551" cy="860108"/>
          </a:xfrm>
          <a:prstGeom prst="rect">
            <a:avLst/>
          </a:prstGeom>
          <a:gradFill>
            <a:gsLst>
              <a:gs pos="0">
                <a:srgbClr val="0078B4">
                  <a:shade val="30000"/>
                  <a:satMod val="115000"/>
                </a:srgbClr>
              </a:gs>
              <a:gs pos="50000">
                <a:srgbClr val="0078B4">
                  <a:shade val="67500"/>
                  <a:satMod val="115000"/>
                </a:srgbClr>
              </a:gs>
              <a:gs pos="100000">
                <a:srgbClr val="0078B4">
                  <a:shade val="100000"/>
                  <a:satMod val="115000"/>
                </a:srgbClr>
              </a:gs>
            </a:gsLst>
          </a:gradFill>
          <a:ln>
            <a:noFill/>
          </a:ln>
        </p:spPr>
        <p:txBody>
          <a:bodyPr anchor="ctr" bIns="45720" lIns="91440" rIns="91440" tIns="45720"/>
          <a:p>
            <a:pPr algn="ctr" indent="338138" marL="0"/>
            <a:r>
              <a:rPr sz="21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Современная семья в контексте дошкольного образования: выборы родителей и вызовы родительству</a:t>
            </a:r>
            <a:r>
              <a:rPr sz="15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</a:t>
            </a:r>
            <a:endParaRPr b="true" sz="1500">
              <a:solidFill>
                <a:schemeClr val="bg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hidden="false" id="111" name="Shape 111"/>
          <p:cNvSpPr txBox="false"/>
          <p:nvPr isPhoto="false"/>
        </p:nvSpPr>
        <p:spPr>
          <a:xfrm flipH="false" flipV="false" rot="0">
            <a:off x="9307287" y="1005387"/>
            <a:ext cx="217713" cy="463640"/>
          </a:xfrm>
          <a:prstGeom prst="rect">
            <a:avLst/>
          </a:prstGeom>
          <a:solidFill>
            <a:srgbClr val="FE8407"/>
          </a:soli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135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12" name="Shape 112"/>
          <p:cNvSpPr txBox="false"/>
          <p:nvPr isPhoto="false"/>
        </p:nvSpPr>
        <p:spPr>
          <a:xfrm flipH="false" flipV="false" rot="0">
            <a:off x="2937164" y="3290816"/>
            <a:ext cx="6307282" cy="623248"/>
          </a:xfrm>
          <a:prstGeom prst="rect">
            <a:avLst/>
          </a:prstGeom>
          <a:noFill/>
          <a:ln w="9525">
            <a:noFill/>
          </a:ln>
        </p:spPr>
        <p:txBody>
          <a:bodyPr anchor="ctr" bIns="34290" lIns="68580" rIns="68580" tIns="34290" vert="horz" wrap="square">
            <a:spAutoFit/>
          </a:bodyPr>
          <a:p>
            <a:pPr algn="l" indent="0" marL="0"/>
            <a:r>
              <a:rPr sz="1800">
                <a:solidFill>
                  <a:srgbClr val="FF0000"/>
                </a:solidFill>
                <a:latin typeface="Tahoma"/>
                <a:ea typeface="Tahoma"/>
                <a:cs typeface="Tahoma"/>
              </a:rPr>
              <a:t> 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indent="0" marL="0"/>
            <a:endParaRPr sz="1800">
              <a:solidFill>
                <a:schemeClr val="tx1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hidden="false" id="114" name="Picture 114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833688" y="2399824"/>
            <a:ext cx="3247032" cy="2160000"/>
          </a:xfrm>
          <a:prstGeom prst="rect">
            <a:avLst/>
          </a:prstGeom>
          <a:ln w="9525">
            <a:noFill/>
          </a:ln>
        </p:spPr>
      </p:pic>
      <p:sp>
        <p:nvSpPr>
          <p:cNvPr hidden="false" id="115" name="Shape 115"/>
          <p:cNvSpPr txBox="true"/>
          <p:nvPr isPhoto="false"/>
        </p:nvSpPr>
        <p:spPr>
          <a:xfrm flipH="false" flipV="false" rot="0">
            <a:off x="2937035" y="1955008"/>
            <a:ext cx="3088005" cy="323164"/>
          </a:xfrm>
          <a:prstGeom prst="rect">
            <a:avLst/>
          </a:prstGeom>
          <a:noFill/>
          <a:ln w="9525">
            <a:noFill/>
          </a:ln>
        </p:spPr>
        <p:txBody>
          <a:bodyPr bIns="0" lIns="0" rIns="0" tIns="0" wrap="square">
            <a:spAutoFit/>
          </a:bodyPr>
          <a:p>
            <a:pPr algn="ctr" indent="0" marL="0"/>
            <a:r>
              <a:rPr b="true" sz="2100">
                <a:solidFill>
                  <a:srgbClr val="151515"/>
                </a:solidFill>
                <a:latin typeface="Noto Sans"/>
                <a:ea typeface="Noto Sans"/>
                <a:cs typeface="Noto Sans"/>
              </a:rPr>
              <a:t>было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16" name="Shape 116"/>
          <p:cNvSpPr txBox="true"/>
          <p:nvPr isPhoto="false"/>
        </p:nvSpPr>
        <p:spPr>
          <a:xfrm flipH="false" flipV="false" rot="0">
            <a:off x="5964555" y="1955008"/>
            <a:ext cx="3279933" cy="323164"/>
          </a:xfrm>
          <a:prstGeom prst="rect">
            <a:avLst/>
          </a:prstGeom>
          <a:noFill/>
          <a:ln w="9525">
            <a:noFill/>
          </a:ln>
        </p:spPr>
        <p:txBody>
          <a:bodyPr bIns="0" lIns="0" rIns="0" tIns="0" wrap="square">
            <a:spAutoFit/>
          </a:bodyPr>
          <a:p>
            <a:pPr algn="ctr" indent="0" marL="0"/>
            <a:r>
              <a:rPr b="true" sz="2100">
                <a:solidFill>
                  <a:srgbClr val="151515"/>
                </a:solidFill>
                <a:latin typeface="Noto Sans"/>
                <a:ea typeface="Noto Sans"/>
                <a:cs typeface="Noto Sans"/>
              </a:rPr>
              <a:t>стало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118" name="Picture 118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6239352" y="2399824"/>
            <a:ext cx="2568700" cy="2160000"/>
          </a:xfrm>
          <a:prstGeom prst="rect">
            <a:avLst/>
          </a:prstGeom>
          <a:ln w="9525">
            <a:noFill/>
          </a:ln>
        </p:spPr>
      </p:pic>
    </p:spTree>
  </p:cSld>
</p:sld>
</file>

<file path=ppt/slides/slide1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9" name="GroupShape 11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0" name="Shape 120"/>
          <p:cNvSpPr txBox="true"/>
          <p:nvPr isPhoto="false">
            <p:ph idx="1" type="body"/>
          </p:nvPr>
        </p:nvSpPr>
        <p:spPr>
          <a:xfrm flipH="false" flipV="false" rot="0">
            <a:off x="3009900" y="1808560"/>
            <a:ext cx="6172200" cy="3449239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lnSpc>
                <a:spcPct val="90000"/>
              </a:lnSpc>
              <a:buNone/>
            </a:pPr>
            <a:r>
              <a:rPr sz="3000"/>
              <a:t>притча: </a:t>
            </a:r>
          </a:p>
          <a:p>
            <a:pPr>
              <a:lnSpc>
                <a:spcPct val="90000"/>
              </a:lnSpc>
            </a:pPr>
            <a:r>
              <a:rPr sz="3000"/>
              <a:t>Родительское собрание напоминает секту : все молча слушают одного человека, потом безропотно сдают деньги и в задумчивости, под покровом ночи, поодиночке расходятся по домам</a:t>
            </a:r>
          </a:p>
        </p:txBody>
      </p:sp>
      <p:sp>
        <p:nvSpPr>
          <p:cNvPr hidden="false" id="121" name="Shape 12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проблема</a:t>
            </a:r>
          </a:p>
        </p:txBody>
      </p:sp>
    </p:spTree>
  </p:cSld>
</p:sld>
</file>

<file path=ppt/slides/slide1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2" name="GroupShape 1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3" name="Shape 12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рефлексия</a:t>
            </a:r>
          </a:p>
        </p:txBody>
      </p:sp>
      <p:sp>
        <p:nvSpPr>
          <p:cNvPr hidden="false" id="124" name="Shape 12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000"/>
              <a:t>Вопрос: Каковы типичные ошибки во взаимодействии с семьей? </a:t>
            </a:r>
          </a:p>
          <a:p>
            <a:endParaRPr sz="3000"/>
          </a:p>
        </p:txBody>
      </p:sp>
    </p:spTree>
  </p:cSld>
</p:sld>
</file>

<file path=ppt/slides/slide1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5" name="GroupShape 12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6" name="Shape 12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FF0000"/>
                </a:solidFill>
              </a:rPr>
              <a:t>ошибки </a:t>
            </a:r>
          </a:p>
        </p:txBody>
      </p:sp>
      <p:sp>
        <p:nvSpPr>
          <p:cNvPr hidden="false" id="127" name="Shape 127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долго</a:t>
            </a:r>
          </a:p>
          <a:p>
            <a:r>
              <a:t>не о том </a:t>
            </a:r>
          </a:p>
          <a:p>
            <a:r>
              <a:t>авторитетно и авторитарно</a:t>
            </a:r>
          </a:p>
        </p:txBody>
      </p:sp>
    </p:spTree>
  </p:cSld>
</p:sld>
</file>

<file path=ppt/slides/slide1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8" name="GroupShape 1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9" name="Shape 12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0070C0"/>
                </a:solidFill>
              </a:rPr>
              <a:t>как надо</a:t>
            </a:r>
          </a:p>
        </p:txBody>
      </p:sp>
      <p:sp>
        <p:nvSpPr>
          <p:cNvPr hidden="false" id="130" name="Shape 13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000"/>
              <a:t>кратко</a:t>
            </a:r>
          </a:p>
          <a:p>
            <a:r>
              <a:rPr sz="3000"/>
              <a:t>по существу</a:t>
            </a:r>
          </a:p>
          <a:p>
            <a:r>
              <a:rPr sz="3000"/>
              <a:t>от запроса</a:t>
            </a:r>
          </a:p>
        </p:txBody>
      </p:sp>
    </p:spTree>
  </p:cSld>
</p:sld>
</file>

<file path=ppt/slides/slide1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1" name="GroupShape 13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2" name="Shape 13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Цель взаимодействия</a:t>
            </a:r>
          </a:p>
        </p:txBody>
      </p:sp>
      <p:sp>
        <p:nvSpPr>
          <p:cNvPr hidden="false" id="133" name="Shape 13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sz="4000"/>
              <a:t>Взаимность</a:t>
            </a:r>
          </a:p>
          <a:p>
            <a:pPr indent="0" marL="0">
              <a:buNone/>
            </a:pPr>
            <a:r>
              <a:rPr sz="4000"/>
              <a:t>(Я/Мы)</a:t>
            </a:r>
          </a:p>
          <a:p>
            <a:pPr indent="0" marL="0">
              <a:buNone/>
            </a:pPr>
            <a:endParaRPr sz="4000"/>
          </a:p>
          <a:p>
            <a:pPr indent="0" marL="0">
              <a:buNone/>
            </a:pPr>
            <a:r>
              <a:rPr sz="4000"/>
              <a:t>Результат: перестать быть нужным…</a:t>
            </a:r>
          </a:p>
          <a:p>
            <a:pPr indent="0" marL="0">
              <a:buNone/>
            </a:pPr>
          </a:p>
        </p:txBody>
      </p:sp>
    </p:spTree>
  </p:cSld>
</p:sld>
</file>

<file path=ppt/slides/slide1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4" name="GroupShape 1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5" name="Shape 135"/>
          <p:cNvSpPr txBox="true"/>
          <p:nvPr isPhoto="false">
            <p:ph idx="0" type="title"/>
          </p:nvPr>
        </p:nvSpPr>
        <p:spPr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t>Ресурсы взаимодействия</a:t>
            </a:r>
            <a:br/>
            <a:r>
              <a:t>(</a:t>
            </a:r>
            <a:r>
              <a:t>Потребности</a:t>
            </a:r>
            <a:r>
              <a:t> </a:t>
            </a:r>
            <a:r>
              <a:t>ребенка</a:t>
            </a:r>
            <a:r>
              <a:t>)</a:t>
            </a:r>
          </a:p>
        </p:txBody>
      </p:sp>
      <p:graphicFrame>
        <p:nvGraphicFramePr>
          <p:cNvPr hidden="false" id="136" name="Table 136"/>
          <p:cNvGraphicFramePr/>
          <p:nvPr isPhoto="false">
            <p:ph idx="1" type="body"/>
          </p:nvPr>
        </p:nvGraphicFramePr>
        <p:xfrm flipH="false" flipV="false" rot="0">
          <a:off x="3009900" y="2057401"/>
          <a:ext cx="6172200" cy="3394472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086100"/>
                <a:gridCol w="3086100"/>
              </a:tblGrid>
              <a:tr h="169783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400"/>
                        <a:t>педагоги</a:t>
                      </a:r>
                      <a:endParaRPr sz="24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400"/>
                        <a:t>родители</a:t>
                      </a:r>
                      <a:endParaRPr sz="24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664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7" name="GroupShape 13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8" name="Shape 138"/>
          <p:cNvSpPr txBox="true"/>
          <p:nvPr isPhoto="false">
            <p:ph idx="0" type="title"/>
          </p:nvPr>
        </p:nvSpPr>
        <p:spPr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t>Три ключевых потребности и возможности (во взаимодействии)</a:t>
            </a:r>
          </a:p>
        </p:txBody>
      </p:sp>
      <p:sp>
        <p:nvSpPr>
          <p:cNvPr hidden="false" id="139" name="Shape 139"/>
          <p:cNvSpPr txBox="true"/>
          <p:nvPr isPhoto="false">
            <p:ph idx="1" type="body"/>
          </p:nvPr>
        </p:nvSpPr>
        <p:spPr>
          <a:prstGeom prst="rect">
            <a:avLst/>
          </a:prstGeom>
          <a:ln>
            <a:prstDash val="solid"/>
          </a:ln>
        </p:spPr>
        <p:txBody>
          <a:bodyPr/>
          <a:lstStyle>
            <a:defPPr/>
            <a:lvl1pPr lvl="0"/>
          </a:lstStyle>
          <a:p>
            <a:r>
              <a:t>Общение</a:t>
            </a:r>
          </a:p>
          <a:p>
            <a:r>
              <a:t>Познание</a:t>
            </a:r>
          </a:p>
          <a:p>
            <a:r>
              <a:t>Игра </a:t>
            </a:r>
          </a:p>
        </p:txBody>
      </p:sp>
    </p:spTree>
  </p:cSld>
</p:sld>
</file>

<file path=ppt/slides/slide1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0" name="GroupShape 14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1" name="Shape 141"/>
          <p:cNvSpPr txBox="true"/>
          <p:nvPr isPhoto="false">
            <p:ph idx="0" type="title"/>
          </p:nvPr>
        </p:nvSpPr>
        <p:spPr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rPr sz="3000"/>
              <a:t>Отличие общественного (ДОО) и семейного воспитания</a:t>
            </a:r>
          </a:p>
        </p:txBody>
      </p:sp>
      <p:graphicFrame>
        <p:nvGraphicFramePr>
          <p:cNvPr hidden="false" id="142" name="Table 142"/>
          <p:cNvGraphicFramePr/>
          <p:nvPr isPhoto="false">
            <p:ph idx="1" type="body"/>
          </p:nvPr>
        </p:nvGraphicFramePr>
        <p:xfrm flipH="false" flipV="false" rot="0">
          <a:off x="3009900" y="2057401"/>
          <a:ext cx="6172200" cy="3394472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086100"/>
                <a:gridCol w="3086100"/>
              </a:tblGrid>
              <a:tr h="169783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400"/>
                        <a:t>педагоги</a:t>
                      </a:r>
                      <a:endParaRPr sz="24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400"/>
                        <a:t>родители</a:t>
                      </a:r>
                      <a:endParaRPr sz="24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664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3" name="GroupShape 1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4" name="Shape 144"/>
          <p:cNvSpPr txBox="true"/>
          <p:nvPr isPhoto="false">
            <p:ph idx="0" type="title"/>
          </p:nvPr>
        </p:nvSpPr>
        <p:spPr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t>В семье</a:t>
            </a:r>
          </a:p>
        </p:txBody>
      </p:sp>
      <p:sp>
        <p:nvSpPr>
          <p:cNvPr hidden="false" id="145" name="Shape 145"/>
          <p:cNvSpPr txBox="true"/>
          <p:nvPr isPhoto="false">
            <p:ph idx="1" type="body"/>
          </p:nvPr>
        </p:nvSpPr>
        <p:spPr>
          <a:prstGeom prst="rect">
            <a:avLst/>
          </a:prstGeom>
          <a:ln>
            <a:prstDash val="solid"/>
          </a:ln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4000"/>
              <a:t>Любовь</a:t>
            </a:r>
            <a:endParaRPr sz="4000"/>
          </a:p>
          <a:p>
            <a:r>
              <a:rPr sz="4000"/>
              <a:t>Пример</a:t>
            </a:r>
            <a:r>
              <a:rPr sz="4000"/>
              <a:t> </a:t>
            </a:r>
            <a:r>
              <a:rPr sz="4000"/>
              <a:t>близкого</a:t>
            </a:r>
            <a:r>
              <a:rPr sz="4000"/>
              <a:t> </a:t>
            </a:r>
            <a:r>
              <a:rPr sz="4000"/>
              <a:t>взрослого</a:t>
            </a:r>
            <a:endParaRPr sz="4000"/>
          </a:p>
          <a:p>
            <a:r>
              <a:rPr sz="4000"/>
              <a:t>Доверие</a:t>
            </a:r>
          </a:p>
          <a:p>
            <a:r>
              <a:rPr sz="4000"/>
              <a:t>Открытость</a:t>
            </a:r>
          </a:p>
          <a:p>
            <a:r>
              <a:rPr sz="4000"/>
              <a:t>Личностная вовлеченность </a:t>
            </a:r>
            <a:endParaRPr sz="4000"/>
          </a:p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87" name="GroupShape 8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8" name="Shape 8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Изменения в ДОО</a:t>
            </a:r>
          </a:p>
        </p:txBody>
      </p:sp>
      <p:sp>
        <p:nvSpPr>
          <p:cNvPr hidden="false" id="89" name="Shape 8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4000"/>
              <a:t>Цель</a:t>
            </a:r>
          </a:p>
          <a:p>
            <a:r>
              <a:rPr sz="4000"/>
              <a:t>Задачи</a:t>
            </a:r>
          </a:p>
          <a:p>
            <a:r>
              <a:rPr sz="4000"/>
              <a:t>Содержание</a:t>
            </a:r>
          </a:p>
          <a:p>
            <a:r>
              <a:rPr sz="4000"/>
              <a:t>Технологии </a:t>
            </a:r>
          </a:p>
          <a:p>
            <a:r>
              <a:rPr sz="4000"/>
              <a:t>Результат </a:t>
            </a:r>
          </a:p>
        </p:txBody>
      </p:sp>
    </p:spTree>
  </p:cSld>
</p:sld>
</file>

<file path=ppt/slides/slide2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6" name="GroupShape 14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7" name="Shape 147"/>
          <p:cNvSpPr txBox="true"/>
          <p:nvPr isPhoto="false">
            <p:ph idx="0" type="title"/>
          </p:nvPr>
        </p:nvSpPr>
        <p:spPr>
          <a:xfrm flipH="false" flipV="false" rot="0">
            <a:off x="2226945" y="965359"/>
            <a:ext cx="8012430" cy="51054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3300"/>
              <a:t>Инструменты</a:t>
            </a:r>
            <a:r>
              <a:rPr sz="3300"/>
              <a:t> </a:t>
            </a:r>
            <a:br>
              <a:rPr sz="3300"/>
            </a:br>
            <a:r>
              <a:rPr sz="3300"/>
              <a:t>первый шаг: установления взаимности  и ухода от недопонимания (разрушение стереотипов)</a:t>
            </a:r>
          </a:p>
        </p:txBody>
      </p:sp>
      <p:sp>
        <p:nvSpPr>
          <p:cNvPr hidden="false" id="148" name="Shape 148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graphicFrame>
        <p:nvGraphicFramePr>
          <p:cNvPr hidden="false" id="149" name="Table 149"/>
          <p:cNvGraphicFramePr/>
          <p:nvPr isPhoto="false"/>
        </p:nvGraphicFramePr>
        <p:xfrm flipH="false" flipV="false" rot="0">
          <a:off x="2443163" y="1525907"/>
          <a:ext cx="6052185" cy="3778091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2919413"/>
                <a:gridCol w="3132773"/>
              </a:tblGrid>
              <a:tr h="891539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700"/>
                        <a:t>родители </a:t>
                      </a:r>
                    </a:p>
                    <a:p>
                      <a:pPr>
                        <a:buNone/>
                      </a:pPr>
                      <a:r>
                        <a:rPr sz="1500"/>
                        <a:t>(глазами педагогов)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700"/>
                        <a:t>педагоги</a:t>
                      </a:r>
                    </a:p>
                    <a:p>
                      <a:pPr>
                        <a:buNone/>
                      </a:pPr>
                      <a:r>
                        <a:rPr sz="1500"/>
                        <a:t>(глазами родителей)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1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1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2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2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3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3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4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4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5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5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6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6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7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7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8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8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27432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9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9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34909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10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1400"/>
                        <a:t>10</a:t>
                      </a:r>
                    </a:p>
                  </a:txBody>
                  <a:tcPr anchor="t" anchorCtr="false" marB="34290" marL="68580" marR="68580" marT="34290" vert="horz"/>
                </a:tc>
              </a:tr>
            </a:tbl>
          </a:graphicData>
        </a:graphic>
      </p:graphicFrame>
    </p:spTree>
  </p:cSld>
</p:sld>
</file>

<file path=ppt/slides/slide2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0" name="GroupShape 15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1" name="Shape 15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выводы</a:t>
            </a:r>
          </a:p>
        </p:txBody>
      </p:sp>
      <p:sp>
        <p:nvSpPr>
          <p:cNvPr hidden="false" id="152" name="Shape 15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rPr sz="3600"/>
              <a:t>все дети - </a:t>
            </a:r>
            <a:r>
              <a:rPr sz="3600">
                <a:solidFill>
                  <a:srgbClr val="FF0000"/>
                </a:solidFill>
              </a:rPr>
              <a:t>разные</a:t>
            </a:r>
            <a:endParaRPr sz="3600"/>
          </a:p>
          <a:p>
            <a:pPr indent="0" marL="0">
              <a:buNone/>
            </a:pPr>
            <a:r>
              <a:rPr sz="3600"/>
              <a:t>все специалисты - </a:t>
            </a:r>
            <a:r>
              <a:rPr sz="3600">
                <a:solidFill>
                  <a:srgbClr val="0070C0"/>
                </a:solidFill>
              </a:rPr>
              <a:t>одинаковые</a:t>
            </a:r>
            <a:endParaRPr sz="3600"/>
          </a:p>
          <a:p>
            <a:pPr indent="0" marL="0">
              <a:buNone/>
            </a:pPr>
            <a:r>
              <a:rPr sz="3600"/>
              <a:t>все родители </a:t>
            </a:r>
            <a:r>
              <a:rPr sz="3600">
                <a:solidFill>
                  <a:srgbClr val="00B050"/>
                </a:solidFill>
              </a:rPr>
              <a:t>(другие/ИНЫЕ)</a:t>
            </a:r>
          </a:p>
        </p:txBody>
      </p:sp>
    </p:spTree>
  </p:cSld>
</p:sld>
</file>

<file path=ppt/slides/slide2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3" name="GroupShape 15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4" name="Shape 15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Второй шаг : договоренности</a:t>
            </a:r>
          </a:p>
        </p:txBody>
      </p:sp>
      <p:graphicFrame>
        <p:nvGraphicFramePr>
          <p:cNvPr hidden="false" id="155" name="Table 155"/>
          <p:cNvGraphicFramePr/>
          <p:nvPr isPhoto="false">
            <p:ph idx="1" type="body"/>
          </p:nvPr>
        </p:nvGraphicFramePr>
        <p:xfrm flipH="false" flipV="false" rot="0">
          <a:off x="2152651" y="2226469"/>
          <a:ext cx="7886699" cy="256032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1866356"/>
                <a:gridCol w="2286544"/>
                <a:gridCol w="1449433"/>
                <a:gridCol w="2284366"/>
              </a:tblGrid>
              <a:tr h="52578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А)Педагоги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Б) Дети 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В) Родители</a:t>
                      </a:r>
                    </a:p>
                  </a:txBody>
                  <a:tcPr anchor="t" anchorCtr="false" marB="34290" marL="68580" marR="68580" marT="34290" vert="horz"/>
                </a:tc>
              </a:tr>
              <a:tr h="52578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1 должны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</a:tr>
              <a:tr h="52578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2 обязаны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</a:tr>
              <a:tr h="98298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000"/>
                        <a:t>3 имеют право</a:t>
                      </a:r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000"/>
                    </a:p>
                  </a:txBody>
                  <a:tcPr anchor="t" anchorCtr="false" marB="34290" marL="68580" marR="68580" marT="34290" vert="horz"/>
                </a:tc>
              </a:tr>
            </a:tbl>
          </a:graphicData>
        </a:graphic>
      </p:graphicFrame>
    </p:spTree>
  </p:cSld>
</p:sld>
</file>

<file path=ppt/slides/slide2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6" name="GroupShape 15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58" name="Picture 15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7598760" y="1505470"/>
            <a:ext cx="1926239" cy="3852481"/>
          </a:xfrm>
          <a:prstGeom prst="rect">
            <a:avLst/>
          </a:prstGeom>
          <a:ln w="9525">
            <a:noFill/>
          </a:ln>
        </p:spPr>
      </p:pic>
      <p:sp>
        <p:nvSpPr>
          <p:cNvPr hidden="false" id="159" name="Shape 159"/>
          <p:cNvSpPr txBox="false"/>
          <p:nvPr isPhoto="false"/>
        </p:nvSpPr>
        <p:spPr>
          <a:xfrm flipH="false" flipV="false" rot="0">
            <a:off x="5342186" y="2545216"/>
            <a:ext cx="1354533" cy="27622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 wrap="none">
            <a:spAutoFit/>
          </a:bodyPr>
          <a:p>
            <a:pPr algn="l" indent="0" marL="0">
              <a:lnSpc>
                <a:spcPct val="150000"/>
              </a:lnSpc>
            </a:pP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Ст. 157 УК РФ 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0" name="Shape 160"/>
          <p:cNvSpPr txBox="true"/>
          <p:nvPr isPhoto="false"/>
        </p:nvSpPr>
        <p:spPr>
          <a:xfrm flipH="false" flipV="false" rot="0">
            <a:off x="2972968" y="1169646"/>
            <a:ext cx="3899052" cy="630301"/>
          </a:xfrm>
          <a:prstGeom prst="rect">
            <a:avLst/>
          </a:prstGeom>
          <a:noFill/>
          <a:ln w="9525">
            <a:noFill/>
          </a:ln>
        </p:spPr>
        <p:txBody>
          <a:bodyPr bIns="0" lIns="0" rIns="0" tIns="0">
            <a:spAutoFit/>
          </a:bodyPr>
          <a:p>
            <a:pPr algn="l" indent="0" marL="0"/>
            <a:r>
              <a:rPr b="true" sz="2048">
                <a:solidFill>
                  <a:srgbClr val="000099"/>
                </a:solidFill>
                <a:latin typeface="Noto Sans"/>
                <a:ea typeface="Noto Sans"/>
                <a:cs typeface="Noto Sans"/>
              </a:rPr>
              <a:t>Ответственность</a:t>
            </a:r>
            <a:r>
              <a:rPr b="true" sz="2048">
                <a:solidFill>
                  <a:srgbClr val="000099"/>
                </a:solidFill>
                <a:latin typeface="Noto Sans"/>
                <a:ea typeface="Noto Sans"/>
                <a:cs typeface="Noto Sans"/>
              </a:rPr>
              <a:t> </a:t>
            </a:r>
            <a:r>
              <a:rPr b="true" sz="2048">
                <a:solidFill>
                  <a:srgbClr val="000099"/>
                </a:solidFill>
                <a:latin typeface="Noto Sans"/>
                <a:ea typeface="Noto Sans"/>
                <a:cs typeface="Noto Sans"/>
              </a:rPr>
              <a:t>родителей</a:t>
            </a:r>
            <a:endParaRPr b="true" sz="2048">
              <a:solidFill>
                <a:srgbClr val="000099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hidden="false" id="161" name="Shape 161"/>
          <p:cNvSpPr txBox="false"/>
          <p:nvPr isPhoto="false"/>
        </p:nvSpPr>
        <p:spPr>
          <a:xfrm flipH="false" flipV="false" rot="0">
            <a:off x="4016507" y="2545216"/>
            <a:ext cx="1354533" cy="27622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 wrap="none">
            <a:spAutoFit/>
          </a:bodyPr>
          <a:p>
            <a:pPr algn="l" indent="0" marL="0">
              <a:lnSpc>
                <a:spcPct val="150000"/>
              </a:lnSpc>
            </a:pP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Ст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. 156 УК РФ 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2" name="Shape 162"/>
          <p:cNvSpPr txBox="false"/>
          <p:nvPr isPhoto="false"/>
        </p:nvSpPr>
        <p:spPr>
          <a:xfrm flipH="false" flipV="false" rot="0">
            <a:off x="6236799" y="2812194"/>
            <a:ext cx="119138" cy="1687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1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3" name="Shape 163"/>
          <p:cNvSpPr txBox="false"/>
          <p:nvPr isPhoto="false"/>
        </p:nvSpPr>
        <p:spPr>
          <a:xfrm flipH="false" flipV="false" rot="0">
            <a:off x="6236799" y="3065632"/>
            <a:ext cx="119138" cy="1687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2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4" name="Shape 164"/>
          <p:cNvSpPr txBox="false"/>
          <p:nvPr isPhoto="false"/>
        </p:nvSpPr>
        <p:spPr>
          <a:xfrm flipH="false" flipV="false" rot="0">
            <a:off x="3212867" y="3318528"/>
            <a:ext cx="646052" cy="16895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 wrap="none"/>
          <a:p>
            <a:pPr algn="l" indent="0" marL="0">
              <a:lnSpc>
                <a:spcPct val="150000"/>
              </a:lnSpc>
            </a:pP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10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73-1075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 ГК РФ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5" name="Shape 165"/>
          <p:cNvSpPr txBox="false"/>
          <p:nvPr isPhoto="false"/>
        </p:nvSpPr>
        <p:spPr>
          <a:xfrm flipH="false" flipV="false" rot="0">
            <a:off x="6238965" y="3318528"/>
            <a:ext cx="119138" cy="16895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/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3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6" name="Shape 166"/>
          <p:cNvSpPr txBox="false"/>
          <p:nvPr isPhoto="false"/>
        </p:nvSpPr>
        <p:spPr>
          <a:xfrm flipH="false" flipV="false" rot="0">
            <a:off x="4380418" y="4728685"/>
            <a:ext cx="2301330" cy="276228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 wrap="none">
            <a:spAutoFit/>
          </a:bodyPr>
          <a:p>
            <a:pPr algn="l" indent="0" marL="0">
              <a:lnSpc>
                <a:spcPct val="150000"/>
              </a:lnSpc>
            </a:pP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Глава 12, 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ст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. 6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1-79 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СК РФ 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7" name="Shape 167"/>
          <p:cNvSpPr txBox="false"/>
          <p:nvPr isPhoto="false"/>
        </p:nvSpPr>
        <p:spPr>
          <a:xfrm flipH="false" flipV="false" rot="0">
            <a:off x="6236799" y="3559512"/>
            <a:ext cx="119138" cy="1687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4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8" name="Shape 168"/>
          <p:cNvSpPr txBox="false"/>
          <p:nvPr isPhoto="false"/>
        </p:nvSpPr>
        <p:spPr>
          <a:xfrm flipH="false" flipV="false" rot="0">
            <a:off x="4276442" y="3948876"/>
            <a:ext cx="646052" cy="16895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 wrap="none"/>
          <a:p>
            <a:pPr algn="l" indent="0" marL="0">
              <a:lnSpc>
                <a:spcPct val="150000"/>
              </a:lnSpc>
            </a:pP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ст.5.35 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КоАП</a:t>
            </a:r>
            <a:r>
              <a:rPr sz="1365">
                <a:solidFill>
                  <a:schemeClr val="tx1"/>
                </a:solidFill>
                <a:latin typeface="Arial"/>
                <a:ea typeface="Arial"/>
                <a:cs typeface="Arial"/>
              </a:rPr>
              <a:t> РПФ 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9" name="Shape 169"/>
          <p:cNvSpPr txBox="false"/>
          <p:nvPr isPhoto="false"/>
        </p:nvSpPr>
        <p:spPr>
          <a:xfrm flipH="false" flipV="false" rot="0">
            <a:off x="6238965" y="3812409"/>
            <a:ext cx="119138" cy="16895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/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5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0" name="Shape 170"/>
          <p:cNvSpPr txBox="false"/>
          <p:nvPr isPhoto="false"/>
        </p:nvSpPr>
        <p:spPr>
          <a:xfrm flipH="false" flipV="false" rot="0">
            <a:off x="4198462" y="3013101"/>
            <a:ext cx="2469400" cy="2241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1091">
                <a:solidFill>
                  <a:schemeClr val="tx1"/>
                </a:solidFill>
                <a:latin typeface="Arial"/>
                <a:ea typeface="Arial"/>
                <a:cs typeface="Arial"/>
              </a:rPr>
              <a:t>гражданско-правовая</a:t>
            </a:r>
            <a:endParaRPr b="true" sz="1091">
              <a:solidFill>
                <a:srgbClr val="151515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hidden="false" id="171" name="Shape 171"/>
          <p:cNvSpPr txBox="false"/>
          <p:nvPr isPhoto="false"/>
        </p:nvSpPr>
        <p:spPr>
          <a:xfrm flipH="false" flipV="false" rot="0">
            <a:off x="6236799" y="4157367"/>
            <a:ext cx="119138" cy="1687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6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2" name="Shape 172"/>
          <p:cNvSpPr txBox="false"/>
          <p:nvPr isPhoto="false"/>
        </p:nvSpPr>
        <p:spPr>
          <a:xfrm flipH="false" flipV="false" rot="0">
            <a:off x="6236799" y="4410805"/>
            <a:ext cx="119138" cy="168700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7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3" name="Shape 173"/>
          <p:cNvSpPr txBox="false"/>
          <p:nvPr isPhoto="false"/>
        </p:nvSpPr>
        <p:spPr>
          <a:xfrm flipH="false" flipV="false" rot="0">
            <a:off x="6238965" y="4663703"/>
            <a:ext cx="119138" cy="16895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/>
          <a:p>
            <a:pPr algn="l" indent="0" marL="0">
              <a:lnSpc>
                <a:spcPct val="150000"/>
              </a:lnSpc>
            </a:pPr>
            <a:r>
              <a:rPr b="true" sz="818">
                <a:solidFill>
                  <a:srgbClr val="1E52E1"/>
                </a:solidFill>
                <a:latin typeface="Noto Sans"/>
                <a:ea typeface="Noto Sans"/>
                <a:cs typeface="Noto Sans"/>
              </a:rPr>
              <a:t>8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4" name="Shape 174"/>
          <p:cNvSpPr txBox="true"/>
          <p:nvPr isPhoto="false">
            <p:ph idx="12" type="sldNum"/>
          </p:nvPr>
        </p:nvSpPr>
        <p:spPr>
          <a:xfrm flipH="false" flipV="false" rot="0">
            <a:off x="9295932" y="1581826"/>
            <a:ext cx="153254" cy="153253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/>
            <a:lvl1pPr algn="l" indent="0" lvl="0" marL="0">
              <a:lnSpc>
                <a:spcPct val="100000"/>
              </a:lnSpc>
              <a:buNone/>
              <a:defRPr b="false" baseline="0" i="false" sz="1350" u="none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0" lvl="1" marL="3429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6858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0287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3716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</a:lstStyle>
          <a:p>
            <a:pPr algn="ctr" lvl="0"/>
            <a:r>
              <a:rPr sz="548">
                <a:solidFill>
                  <a:schemeClr val="bg1"/>
                </a:solidFill>
                <a:latin typeface="Source Sans Pro"/>
                <a:ea typeface="Source Sans Pro"/>
                <a:cs typeface="Source Sans Pro"/>
              </a:rPr>
              <a:t>23</a:t>
            </a:r>
            <a:endParaRPr sz="548">
              <a:solidFill>
                <a:schemeClr val="bg1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hidden="false" id="175" name="Shape 175"/>
          <p:cNvSpPr txBox="false"/>
          <p:nvPr isPhoto="false"/>
        </p:nvSpPr>
        <p:spPr>
          <a:xfrm flipH="false" flipV="false" rot="0">
            <a:off x="3158716" y="2441241"/>
            <a:ext cx="1559620" cy="224997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1091">
                <a:solidFill>
                  <a:srgbClr val="151515"/>
                </a:solidFill>
                <a:latin typeface="Noto Sans"/>
                <a:ea typeface="Noto Sans"/>
                <a:cs typeface="Noto Sans"/>
              </a:rPr>
              <a:t>уголовная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6" name="Shape 176"/>
          <p:cNvSpPr txBox="false"/>
          <p:nvPr isPhoto="false"/>
        </p:nvSpPr>
        <p:spPr>
          <a:xfrm flipH="false" flipV="false" rot="0">
            <a:off x="4770324" y="3662943"/>
            <a:ext cx="2469400" cy="22409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1091">
                <a:solidFill>
                  <a:schemeClr val="tx1"/>
                </a:solidFill>
                <a:latin typeface="Arial"/>
                <a:ea typeface="Arial"/>
                <a:cs typeface="Arial"/>
              </a:rPr>
              <a:t>административная</a:t>
            </a:r>
            <a:endParaRPr b="true" sz="1091">
              <a:solidFill>
                <a:srgbClr val="151515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hidden="false" id="177" name="Shape 177"/>
          <p:cNvSpPr txBox="false"/>
          <p:nvPr isPhoto="false"/>
        </p:nvSpPr>
        <p:spPr>
          <a:xfrm flipH="false" flipV="false" rot="0">
            <a:off x="5888052" y="4338779"/>
            <a:ext cx="2469400" cy="224099"/>
          </a:xfrm>
          <a:prstGeom prst="rect">
            <a:avLst/>
          </a:prstGeom>
          <a:noFill/>
          <a:ln w="9525">
            <a:noFill/>
          </a:ln>
        </p:spPr>
        <p:txBody>
          <a:bodyPr bIns="0" lIns="61402" rIns="61402" tIns="0">
            <a:spAutoFit/>
          </a:bodyPr>
          <a:p>
            <a:pPr algn="l" indent="0" marL="0">
              <a:lnSpc>
                <a:spcPct val="150000"/>
              </a:lnSpc>
            </a:pPr>
            <a:r>
              <a:rPr b="true" sz="1091">
                <a:solidFill>
                  <a:schemeClr val="tx1"/>
                </a:solidFill>
                <a:latin typeface="Arial"/>
                <a:ea typeface="Arial"/>
                <a:cs typeface="Arial"/>
              </a:rPr>
              <a:t>Семейный кодекс	 </a:t>
            </a:r>
            <a:endParaRPr b="true" sz="1091">
              <a:solidFill>
                <a:srgbClr val="151515"/>
              </a:solidFill>
              <a:latin typeface="Noto Sans"/>
              <a:ea typeface="Noto Sans"/>
              <a:cs typeface="Noto Sans"/>
            </a:endParaRPr>
          </a:p>
        </p:txBody>
      </p:sp>
    </p:spTree>
  </p:cSld>
</p:sld>
</file>

<file path=ppt/slides/slide2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8" name="GroupShape 17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9" name="Shape 179"/>
          <p:cNvSpPr txBox="true"/>
          <p:nvPr isPhoto="false">
            <p:ph idx="0" type="title"/>
          </p:nvPr>
        </p:nvSpPr>
        <p:spPr>
          <a:xfrm flipH="false" flipV="false" rot="0">
            <a:off x="2667002" y="1085852"/>
            <a:ext cx="6212681" cy="440530"/>
          </a:xfrm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rPr sz="2250"/>
              <a:t>Дидактическая игра «”</a:t>
            </a:r>
            <a:r>
              <a:rPr sz="2250">
                <a:latin typeface="Arial"/>
                <a:ea typeface="Arial"/>
                <a:cs typeface="Arial"/>
              </a:rPr>
              <a:t>П”</a:t>
            </a:r>
            <a:r>
              <a:rPr sz="2250">
                <a:latin typeface="Arial"/>
                <a:ea typeface="Arial"/>
                <a:cs typeface="Arial"/>
              </a:rPr>
              <a:t> </a:t>
            </a:r>
            <a:r>
              <a:rPr sz="2250"/>
              <a:t>должны-</a:t>
            </a:r>
            <a:r>
              <a:rPr sz="2250">
                <a:latin typeface="Arial"/>
                <a:ea typeface="Arial"/>
                <a:cs typeface="Arial"/>
              </a:rPr>
              <a:t> “Р” </a:t>
            </a:r>
            <a:r>
              <a:rPr sz="2250"/>
              <a:t>обязаны»</a:t>
            </a:r>
          </a:p>
        </p:txBody>
      </p:sp>
      <p:graphicFrame>
        <p:nvGraphicFramePr>
          <p:cNvPr hidden="false" id="180" name="Table 180"/>
          <p:cNvGraphicFramePr/>
          <p:nvPr isPhoto="false">
            <p:ph idx="1" type="body"/>
          </p:nvPr>
        </p:nvGraphicFramePr>
        <p:xfrm flipH="false" flipV="false" rot="0">
          <a:off x="2895600" y="1714500"/>
          <a:ext cx="6457950" cy="3874770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85750"/>
                <a:gridCol w="5829300"/>
                <a:gridCol w="342900"/>
              </a:tblGrid>
              <a:tr h="388620">
                <a:tc gridSpan="1" hMerge="false" rowSpan="2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Р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100"/>
                        <a:t>Ответственности 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(примерные) 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2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П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0">
                <a:tc gridSpan="1" hMerge="false" rowSpan="1" vMerge="tru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1)</a:t>
                      </a:r>
                      <a:r>
                        <a:rPr sz="1500"/>
                        <a:t>…..</a:t>
                      </a:r>
                      <a:r>
                        <a:rPr sz="1500"/>
                        <a:t>о</a:t>
                      </a:r>
                      <a:r>
                        <a:rPr sz="1500"/>
                        <a:t>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заложить</a:t>
                      </a:r>
                      <a:r>
                        <a:rPr sz="1500"/>
                        <a:t> </a:t>
                      </a:r>
                      <a:r>
                        <a:rPr sz="1500"/>
                        <a:t>основы</a:t>
                      </a:r>
                      <a:r>
                        <a:rPr sz="1500"/>
                        <a:t> </a:t>
                      </a:r>
                      <a:r>
                        <a:rPr sz="1500"/>
                        <a:t>физического</a:t>
                      </a:r>
                      <a:r>
                        <a:rPr sz="1500"/>
                        <a:t>, </a:t>
                      </a:r>
                      <a:r>
                        <a:rPr sz="1500"/>
                        <a:t>нравственного</a:t>
                      </a:r>
                      <a:r>
                        <a:rPr sz="1500"/>
                        <a:t> и </a:t>
                      </a:r>
                      <a:r>
                        <a:rPr sz="1500"/>
                        <a:t>интеллектуального</a:t>
                      </a:r>
                      <a:r>
                        <a:rPr sz="1500"/>
                        <a:t> </a:t>
                      </a:r>
                      <a:r>
                        <a:rPr sz="1500"/>
                        <a:t>развития</a:t>
                      </a:r>
                      <a:r>
                        <a:rPr sz="1500"/>
                        <a:t> </a:t>
                      </a:r>
                      <a:r>
                        <a:rPr sz="1500"/>
                        <a:t>личности</a:t>
                      </a:r>
                      <a:r>
                        <a:rPr sz="1500"/>
                        <a:t> </a:t>
                      </a:r>
                      <a:r>
                        <a:rPr sz="1500"/>
                        <a:t>ребенка</a:t>
                      </a:r>
                      <a:endParaRPr sz="1500">
                        <a:latin typeface="Arial"/>
                        <a:ea typeface="Arial"/>
                        <a:cs typeface="Arial"/>
                      </a:endParaRP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2) </a:t>
                      </a:r>
                      <a:r>
                        <a:rPr sz="1500"/>
                        <a:t>обеспечивают</a:t>
                      </a:r>
                      <a:r>
                        <a:rPr sz="1500"/>
                        <a:t> …</a:t>
                      </a:r>
                      <a:r>
                        <a:rPr sz="1500"/>
                        <a:t>здоровье</a:t>
                      </a:r>
                      <a:r>
                        <a:rPr sz="1500"/>
                        <a:t>…</a:t>
                      </a:r>
                      <a:r>
                        <a:rPr sz="1500"/>
                        <a:t>безопасность</a:t>
                      </a:r>
                      <a:r>
                        <a:rPr sz="1500"/>
                        <a:t> и </a:t>
                      </a:r>
                      <a:r>
                        <a:rPr sz="1500"/>
                        <a:t>т.д</a:t>
                      </a:r>
                      <a:r>
                        <a:rPr sz="1500"/>
                        <a:t>.</a:t>
                      </a: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3) </a:t>
                      </a:r>
                      <a:r>
                        <a:rPr sz="1500"/>
                        <a:t>….</a:t>
                      </a:r>
                      <a:r>
                        <a:rPr sz="1500"/>
                        <a:t>несут</a:t>
                      </a:r>
                      <a:r>
                        <a:rPr sz="1500"/>
                        <a:t> </a:t>
                      </a:r>
                      <a:r>
                        <a:rPr sz="1500"/>
                        <a:t>обязанности</a:t>
                      </a:r>
                      <a:r>
                        <a:rPr sz="1500"/>
                        <a:t> и </a:t>
                      </a:r>
                      <a:r>
                        <a:rPr sz="1500"/>
                        <a:t>ответственность</a:t>
                      </a:r>
                      <a:r>
                        <a:rPr sz="1500"/>
                        <a:t> </a:t>
                      </a:r>
                      <a:r>
                        <a:rPr sz="1500"/>
                        <a:t>за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воспитание</a:t>
                      </a:r>
                      <a:r>
                        <a:rPr sz="1500"/>
                        <a:t> и </a:t>
                      </a:r>
                      <a:r>
                        <a:rPr sz="1500"/>
                        <a:t>развитие</a:t>
                      </a:r>
                      <a:r>
                        <a:rPr sz="1500"/>
                        <a:t> </a:t>
                      </a:r>
                      <a:r>
                        <a:rPr sz="1500"/>
                        <a:t>ребенка</a:t>
                      </a:r>
                      <a:endParaRPr sz="1500"/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4)</a:t>
                      </a:r>
                      <a:r>
                        <a:rPr sz="1500"/>
                        <a:t>…..</a:t>
                      </a:r>
                      <a:r>
                        <a:rPr sz="1500"/>
                        <a:t>обязаны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обеспечивать</a:t>
                      </a:r>
                      <a:r>
                        <a:rPr sz="1500"/>
                        <a:t> и </a:t>
                      </a:r>
                      <a:r>
                        <a:rPr sz="1500"/>
                        <a:t>защищать</a:t>
                      </a:r>
                      <a:r>
                        <a:rPr sz="1500"/>
                        <a:t> </a:t>
                      </a:r>
                      <a:r>
                        <a:rPr sz="1500"/>
                        <a:t>права</a:t>
                      </a:r>
                      <a:r>
                        <a:rPr sz="1500"/>
                        <a:t> и </a:t>
                      </a:r>
                      <a:r>
                        <a:rPr sz="1500"/>
                        <a:t>интересы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не</a:t>
                      </a:r>
                      <a:r>
                        <a:rPr sz="1500"/>
                        <a:t> </a:t>
                      </a:r>
                      <a:r>
                        <a:rPr sz="1500"/>
                        <a:t>причинять</a:t>
                      </a:r>
                      <a:r>
                        <a:rPr sz="1500"/>
                        <a:t> </a:t>
                      </a:r>
                      <a:r>
                        <a:rPr sz="1500"/>
                        <a:t>вред</a:t>
                      </a:r>
                      <a:r>
                        <a:rPr sz="1500"/>
                        <a:t> </a:t>
                      </a:r>
                      <a:r>
                        <a:rPr sz="1500"/>
                        <a:t>физическому</a:t>
                      </a:r>
                      <a:r>
                        <a:rPr sz="1500"/>
                        <a:t> и </a:t>
                      </a:r>
                      <a:r>
                        <a:rPr sz="1500"/>
                        <a:t>психическому</a:t>
                      </a:r>
                      <a:r>
                        <a:rPr sz="1500"/>
                        <a:t> </a:t>
                      </a:r>
                      <a:r>
                        <a:rPr sz="1500"/>
                        <a:t>здоровью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их</a:t>
                      </a:r>
                      <a:r>
                        <a:rPr sz="1500"/>
                        <a:t> </a:t>
                      </a:r>
                      <a:r>
                        <a:rPr sz="1500"/>
                        <a:t>нравственному</a:t>
                      </a:r>
                      <a:r>
                        <a:rPr sz="1500"/>
                        <a:t> </a:t>
                      </a:r>
                      <a:r>
                        <a:rPr sz="1500"/>
                        <a:t>развитию</a:t>
                      </a:r>
                      <a:endParaRPr sz="1500"/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5) </a:t>
                      </a:r>
                      <a:r>
                        <a:rPr sz="1500"/>
                        <a:t>….</a:t>
                      </a:r>
                      <a:r>
                        <a:rPr sz="1500"/>
                        <a:t>обязаны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воспитывать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исключая</a:t>
                      </a:r>
                      <a:r>
                        <a:rPr sz="1500"/>
                        <a:t> </a:t>
                      </a:r>
                      <a:r>
                        <a:rPr sz="1500"/>
                        <a:t>пренебрежительное</a:t>
                      </a:r>
                      <a:r>
                        <a:rPr sz="1500"/>
                        <a:t>, </a:t>
                      </a:r>
                      <a:r>
                        <a:rPr sz="1500"/>
                        <a:t>жестокое</a:t>
                      </a:r>
                      <a:r>
                        <a:rPr sz="1500"/>
                        <a:t>, </a:t>
                      </a:r>
                      <a:r>
                        <a:rPr sz="1500"/>
                        <a:t>унижающее</a:t>
                      </a:r>
                      <a:r>
                        <a:rPr sz="1500"/>
                        <a:t> </a:t>
                      </a:r>
                      <a:r>
                        <a:rPr sz="1500"/>
                        <a:t>человеческое</a:t>
                      </a:r>
                      <a:r>
                        <a:rPr sz="1500"/>
                        <a:t> </a:t>
                      </a:r>
                      <a:r>
                        <a:rPr sz="1500"/>
                        <a:t>достоинство</a:t>
                      </a:r>
                      <a:r>
                        <a:rPr sz="1500"/>
                        <a:t> </a:t>
                      </a:r>
                      <a:r>
                        <a:rPr sz="1500"/>
                        <a:t>обращение</a:t>
                      </a:r>
                      <a:r>
                        <a:rPr sz="1500"/>
                        <a:t>, </a:t>
                      </a:r>
                      <a:r>
                        <a:rPr sz="1500"/>
                        <a:t>оскорбление</a:t>
                      </a:r>
                      <a:r>
                        <a:rPr sz="1500"/>
                        <a:t> </a:t>
                      </a:r>
                      <a:r>
                        <a:rPr sz="1500"/>
                        <a:t>или</a:t>
                      </a:r>
                      <a:r>
                        <a:rPr sz="1500"/>
                        <a:t> </a:t>
                      </a:r>
                      <a:r>
                        <a:rPr sz="1500"/>
                        <a:t>их</a:t>
                      </a:r>
                      <a:r>
                        <a:rPr sz="1500"/>
                        <a:t> </a:t>
                      </a:r>
                      <a:r>
                        <a:rPr sz="1500"/>
                        <a:t>эксплуатацию</a:t>
                      </a:r>
                      <a:endParaRPr sz="1500">
                        <a:latin typeface="Arial"/>
                        <a:ea typeface="Arial"/>
                        <a:cs typeface="Arial"/>
                      </a:endParaRP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6</a:t>
                      </a:r>
                      <a:r>
                        <a:rPr sz="1500"/>
                        <a:t>) 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и</a:t>
                      </a:r>
                      <a:r>
                        <a:rPr sz="1500"/>
                        <a:t>меют</a:t>
                      </a:r>
                      <a:r>
                        <a:rPr sz="1500"/>
                        <a:t> </a:t>
                      </a:r>
                      <a:r>
                        <a:rPr sz="1500"/>
                        <a:t>преимущественное</a:t>
                      </a:r>
                      <a:r>
                        <a:rPr sz="1500"/>
                        <a:t> </a:t>
                      </a:r>
                      <a:r>
                        <a:rPr sz="1500"/>
                        <a:t>право</a:t>
                      </a:r>
                      <a:r>
                        <a:rPr sz="1500"/>
                        <a:t> </a:t>
                      </a:r>
                      <a:r>
                        <a:rPr sz="1500"/>
                        <a:t>на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воспитание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endParaRPr sz="15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tru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2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81" name="GroupShape 18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2" name="Shape 182"/>
          <p:cNvSpPr txBox="true"/>
          <p:nvPr isPhoto="false">
            <p:ph idx="0" type="title"/>
          </p:nvPr>
        </p:nvSpPr>
        <p:spPr>
          <a:xfrm flipH="false" flipV="false" rot="0">
            <a:off x="2667002" y="1085852"/>
            <a:ext cx="6212681" cy="440530"/>
          </a:xfrm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rPr sz="2250"/>
              <a:t>Дидактическая игра «”</a:t>
            </a:r>
            <a:r>
              <a:rPr sz="2250">
                <a:latin typeface="Arial"/>
                <a:ea typeface="Arial"/>
                <a:cs typeface="Arial"/>
              </a:rPr>
              <a:t>П”</a:t>
            </a:r>
            <a:r>
              <a:rPr sz="2250">
                <a:latin typeface="Arial"/>
                <a:ea typeface="Arial"/>
                <a:cs typeface="Arial"/>
              </a:rPr>
              <a:t> </a:t>
            </a:r>
            <a:r>
              <a:rPr sz="2250"/>
              <a:t>должны-</a:t>
            </a:r>
            <a:r>
              <a:rPr sz="2250">
                <a:latin typeface="Arial"/>
                <a:ea typeface="Arial"/>
                <a:cs typeface="Arial"/>
              </a:rPr>
              <a:t> “Р” </a:t>
            </a:r>
            <a:r>
              <a:rPr sz="2250"/>
              <a:t>обязаны»</a:t>
            </a:r>
          </a:p>
        </p:txBody>
      </p:sp>
      <p:graphicFrame>
        <p:nvGraphicFramePr>
          <p:cNvPr hidden="false" id="183" name="Table 183"/>
          <p:cNvGraphicFramePr/>
          <p:nvPr isPhoto="false">
            <p:ph idx="1" type="body"/>
          </p:nvPr>
        </p:nvGraphicFramePr>
        <p:xfrm flipH="false" flipV="false" rot="0">
          <a:off x="2895600" y="1714500"/>
          <a:ext cx="6457950" cy="4343400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85750"/>
                <a:gridCol w="5829300"/>
                <a:gridCol w="342900"/>
              </a:tblGrid>
              <a:tr h="388620">
                <a:tc gridSpan="1" hMerge="false" rowSpan="2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Р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2100"/>
                        <a:t>Ответственности 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(примерные) 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2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П</a:t>
                      </a:r>
                      <a:endParaRPr sz="21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7580">
                <a:tc gridSpan="1" hMerge="false" rowSpan="1" vMerge="tru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1)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 Родители </a:t>
                      </a:r>
                      <a:r>
                        <a:rPr sz="1500"/>
                        <a:t>о</a:t>
                      </a:r>
                      <a:r>
                        <a:rPr sz="1500"/>
                        <a:t>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заложить</a:t>
                      </a:r>
                      <a:r>
                        <a:rPr sz="1500"/>
                        <a:t> </a:t>
                      </a:r>
                      <a:r>
                        <a:rPr sz="1500"/>
                        <a:t>основы</a:t>
                      </a:r>
                      <a:r>
                        <a:rPr sz="1500"/>
                        <a:t> </a:t>
                      </a:r>
                      <a:r>
                        <a:rPr sz="1500"/>
                        <a:t>физического</a:t>
                      </a:r>
                      <a:r>
                        <a:rPr sz="1500"/>
                        <a:t>, </a:t>
                      </a:r>
                      <a:r>
                        <a:rPr sz="1500"/>
                        <a:t>нравственного</a:t>
                      </a:r>
                      <a:r>
                        <a:rPr sz="1500"/>
                        <a:t> и </a:t>
                      </a:r>
                      <a:r>
                        <a:rPr sz="1500"/>
                        <a:t>интеллектуального</a:t>
                      </a:r>
                      <a:r>
                        <a:rPr sz="1500"/>
                        <a:t> </a:t>
                      </a:r>
                      <a:r>
                        <a:rPr sz="1500"/>
                        <a:t>развития</a:t>
                      </a:r>
                      <a:r>
                        <a:rPr sz="1500"/>
                        <a:t> </a:t>
                      </a:r>
                      <a:r>
                        <a:rPr sz="1500"/>
                        <a:t>личности</a:t>
                      </a:r>
                      <a:r>
                        <a:rPr sz="1500"/>
                        <a:t> </a:t>
                      </a:r>
                      <a:r>
                        <a:rPr sz="1500"/>
                        <a:t>ребенка</a:t>
                      </a:r>
                      <a:r>
                        <a:rPr sz="1500"/>
                        <a:t> (</a:t>
                      </a:r>
                      <a:r>
                        <a:rPr sz="1500"/>
                        <a:t>ФЗ</a:t>
                      </a:r>
                      <a:r>
                        <a:rPr sz="1500"/>
                        <a:t> </a:t>
                      </a:r>
                      <a:r>
                        <a:rPr sz="1500"/>
                        <a:t>РФ 273)</a:t>
                      </a:r>
                      <a:endParaRPr sz="1500">
                        <a:latin typeface="Arial"/>
                        <a:ea typeface="Arial"/>
                        <a:cs typeface="Arial"/>
                      </a:endParaRP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2) 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Родители </a:t>
                      </a:r>
                      <a:r>
                        <a:rPr sz="1500"/>
                        <a:t>обеспечивают</a:t>
                      </a:r>
                      <a:r>
                        <a:rPr sz="1500"/>
                        <a:t> …</a:t>
                      </a:r>
                      <a:r>
                        <a:rPr sz="1500"/>
                        <a:t>здоровье</a:t>
                      </a:r>
                      <a:r>
                        <a:rPr sz="1500"/>
                        <a:t>…</a:t>
                      </a:r>
                      <a:r>
                        <a:rPr sz="1500"/>
                        <a:t>безопасность</a:t>
                      </a:r>
                      <a:r>
                        <a:rPr sz="1500"/>
                        <a:t> и </a:t>
                      </a:r>
                      <a:r>
                        <a:rPr sz="1500"/>
                        <a:t>т.д</a:t>
                      </a:r>
                      <a:r>
                        <a:rPr sz="1500"/>
                        <a:t>.</a:t>
                      </a: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3)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 Родители н</a:t>
                      </a:r>
                      <a:r>
                        <a:rPr sz="1500"/>
                        <a:t>есут</a:t>
                      </a:r>
                      <a:r>
                        <a:rPr sz="1500"/>
                        <a:t> </a:t>
                      </a:r>
                      <a:r>
                        <a:rPr sz="1500"/>
                        <a:t>обязанности</a:t>
                      </a:r>
                      <a:r>
                        <a:rPr sz="1500"/>
                        <a:t> и </a:t>
                      </a:r>
                      <a:r>
                        <a:rPr sz="1500"/>
                        <a:t>ответственность</a:t>
                      </a:r>
                      <a:r>
                        <a:rPr sz="1500"/>
                        <a:t> </a:t>
                      </a:r>
                      <a:r>
                        <a:rPr sz="1500"/>
                        <a:t>за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воспитание</a:t>
                      </a:r>
                      <a:r>
                        <a:rPr sz="1500"/>
                        <a:t> и </a:t>
                      </a:r>
                      <a:r>
                        <a:rPr sz="1500"/>
                        <a:t>развитие</a:t>
                      </a:r>
                      <a:r>
                        <a:rPr sz="1500"/>
                        <a:t> </a:t>
                      </a:r>
                      <a:r>
                        <a:rPr sz="1500"/>
                        <a:t>ребенка</a:t>
                      </a:r>
                      <a:r>
                        <a:rPr sz="1500"/>
                        <a:t> (СК РФ, </a:t>
                      </a:r>
                      <a:r>
                        <a:rPr sz="1500"/>
                        <a:t>ст</a:t>
                      </a:r>
                      <a:r>
                        <a:rPr sz="1500"/>
                        <a:t>. 61)</a:t>
                      </a: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4)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 Родители </a:t>
                      </a:r>
                      <a:r>
                        <a:rPr sz="1500"/>
                        <a:t>обязаны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обеспечивать</a:t>
                      </a:r>
                      <a:r>
                        <a:rPr sz="1500"/>
                        <a:t> и </a:t>
                      </a:r>
                      <a:r>
                        <a:rPr sz="1500"/>
                        <a:t>защищать</a:t>
                      </a:r>
                      <a:r>
                        <a:rPr sz="1500"/>
                        <a:t> </a:t>
                      </a:r>
                      <a:r>
                        <a:rPr sz="1500"/>
                        <a:t>права</a:t>
                      </a:r>
                      <a:r>
                        <a:rPr sz="1500"/>
                        <a:t> и </a:t>
                      </a:r>
                      <a:r>
                        <a:rPr sz="1500"/>
                        <a:t>интересы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не</a:t>
                      </a:r>
                      <a:r>
                        <a:rPr sz="1500"/>
                        <a:t> </a:t>
                      </a:r>
                      <a:r>
                        <a:rPr sz="1500"/>
                        <a:t>причинять</a:t>
                      </a:r>
                      <a:r>
                        <a:rPr sz="1500"/>
                        <a:t> </a:t>
                      </a:r>
                      <a:r>
                        <a:rPr sz="1500"/>
                        <a:t>вред</a:t>
                      </a:r>
                      <a:r>
                        <a:rPr sz="1500"/>
                        <a:t> </a:t>
                      </a:r>
                      <a:r>
                        <a:rPr sz="1500"/>
                        <a:t>физическому</a:t>
                      </a:r>
                      <a:r>
                        <a:rPr sz="1500"/>
                        <a:t> и </a:t>
                      </a:r>
                      <a:r>
                        <a:rPr sz="1500"/>
                        <a:t>психическому</a:t>
                      </a:r>
                      <a:r>
                        <a:rPr sz="1500"/>
                        <a:t> </a:t>
                      </a:r>
                      <a:r>
                        <a:rPr sz="1500"/>
                        <a:t>здоровью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их</a:t>
                      </a:r>
                      <a:r>
                        <a:rPr sz="1500"/>
                        <a:t> </a:t>
                      </a:r>
                      <a:r>
                        <a:rPr sz="1500"/>
                        <a:t>нравственному</a:t>
                      </a:r>
                      <a:r>
                        <a:rPr sz="1500"/>
                        <a:t> </a:t>
                      </a:r>
                      <a:r>
                        <a:rPr sz="1500"/>
                        <a:t>развитию</a:t>
                      </a:r>
                      <a:r>
                        <a:rPr sz="1500"/>
                        <a:t> (СК РФ, </a:t>
                      </a:r>
                      <a:r>
                        <a:rPr sz="1500"/>
                        <a:t>ст</a:t>
                      </a:r>
                      <a:r>
                        <a:rPr sz="1500"/>
                        <a:t>. 65)</a:t>
                      </a: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5) </a:t>
                      </a: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Родители </a:t>
                      </a:r>
                      <a:r>
                        <a:rPr sz="1500"/>
                        <a:t>обязаны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воспитывать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, </a:t>
                      </a:r>
                      <a:r>
                        <a:rPr sz="1500"/>
                        <a:t>исключая</a:t>
                      </a:r>
                      <a:r>
                        <a:rPr sz="1500"/>
                        <a:t> </a:t>
                      </a:r>
                      <a:r>
                        <a:rPr sz="1500"/>
                        <a:t>пренебрежительное</a:t>
                      </a:r>
                      <a:r>
                        <a:rPr sz="1500"/>
                        <a:t>, </a:t>
                      </a:r>
                      <a:r>
                        <a:rPr sz="1500"/>
                        <a:t>жестокое</a:t>
                      </a:r>
                      <a:r>
                        <a:rPr sz="1500"/>
                        <a:t>, </a:t>
                      </a:r>
                      <a:r>
                        <a:rPr sz="1500"/>
                        <a:t>унижающее</a:t>
                      </a:r>
                      <a:r>
                        <a:rPr sz="1500"/>
                        <a:t> </a:t>
                      </a:r>
                      <a:r>
                        <a:rPr sz="1500"/>
                        <a:t>человеческое</a:t>
                      </a:r>
                      <a:r>
                        <a:rPr sz="1500"/>
                        <a:t> </a:t>
                      </a:r>
                      <a:r>
                        <a:rPr sz="1500"/>
                        <a:t>достоинство</a:t>
                      </a:r>
                      <a:r>
                        <a:rPr sz="1500"/>
                        <a:t> </a:t>
                      </a:r>
                      <a:r>
                        <a:rPr sz="1500"/>
                        <a:t>обращение</a:t>
                      </a:r>
                      <a:r>
                        <a:rPr sz="1500"/>
                        <a:t>, </a:t>
                      </a:r>
                      <a:r>
                        <a:rPr sz="1500"/>
                        <a:t>оскорбление</a:t>
                      </a:r>
                      <a:r>
                        <a:rPr sz="1500"/>
                        <a:t> </a:t>
                      </a:r>
                      <a:r>
                        <a:rPr sz="1500"/>
                        <a:t>или</a:t>
                      </a:r>
                      <a:r>
                        <a:rPr sz="1500"/>
                        <a:t> </a:t>
                      </a:r>
                      <a:r>
                        <a:rPr sz="1500"/>
                        <a:t>их</a:t>
                      </a:r>
                      <a:r>
                        <a:rPr sz="1500"/>
                        <a:t> </a:t>
                      </a:r>
                      <a:r>
                        <a:rPr sz="1500"/>
                        <a:t>эксплуатацию</a:t>
                      </a:r>
                      <a:r>
                        <a:rPr sz="1500"/>
                        <a:t> (СК РФ, </a:t>
                      </a:r>
                      <a:r>
                        <a:rPr sz="1500"/>
                        <a:t>ст</a:t>
                      </a:r>
                      <a:r>
                        <a:rPr sz="1500"/>
                        <a:t>. 65);</a:t>
                      </a:r>
                      <a:endParaRPr sz="1500">
                        <a:latin typeface="Arial"/>
                        <a:ea typeface="Arial"/>
                        <a:cs typeface="Arial"/>
                      </a:endParaRPr>
                    </a:p>
                    <a:p>
                      <a:pPr indent="0" lvl="0" marL="0">
                        <a:buNone/>
                      </a:pPr>
                      <a:r>
                        <a:rPr sz="1500">
                          <a:latin typeface="Arial"/>
                          <a:ea typeface="Arial"/>
                          <a:cs typeface="Arial"/>
                        </a:rPr>
                        <a:t>6</a:t>
                      </a:r>
                      <a:r>
                        <a:rPr sz="1500"/>
                        <a:t>) </a:t>
                      </a:r>
                      <a:r>
                        <a:rPr sz="1500"/>
                        <a:t>Родители и</a:t>
                      </a:r>
                      <a:r>
                        <a:rPr sz="1500"/>
                        <a:t>меют</a:t>
                      </a:r>
                      <a:r>
                        <a:rPr sz="1500"/>
                        <a:t> </a:t>
                      </a:r>
                      <a:r>
                        <a:rPr sz="1500"/>
                        <a:t>преимущественное</a:t>
                      </a:r>
                      <a:r>
                        <a:rPr sz="1500"/>
                        <a:t> </a:t>
                      </a:r>
                      <a:r>
                        <a:rPr sz="1500"/>
                        <a:t>право</a:t>
                      </a:r>
                      <a:r>
                        <a:rPr sz="1500"/>
                        <a:t> </a:t>
                      </a:r>
                      <a:r>
                        <a:rPr sz="1500"/>
                        <a:t>на</a:t>
                      </a:r>
                      <a:r>
                        <a:rPr sz="1500"/>
                        <a:t> </a:t>
                      </a:r>
                      <a:r>
                        <a:rPr sz="1500"/>
                        <a:t>воспитание</a:t>
                      </a:r>
                      <a:r>
                        <a:rPr sz="1500"/>
                        <a:t> </a:t>
                      </a:r>
                      <a:r>
                        <a:rPr sz="1500"/>
                        <a:t>детей</a:t>
                      </a:r>
                      <a:r>
                        <a:rPr sz="1500"/>
                        <a:t> </a:t>
                      </a:r>
                      <a:r>
                        <a:rPr sz="1500"/>
                        <a:t>(</a:t>
                      </a:r>
                      <a:r>
                        <a:rPr sz="1500"/>
                        <a:t>ФЗ</a:t>
                      </a:r>
                      <a:r>
                        <a:rPr sz="1500"/>
                        <a:t> </a:t>
                      </a:r>
                      <a:r>
                        <a:rPr sz="1500"/>
                        <a:t>РФ 273)</a:t>
                      </a:r>
                      <a:endParaRPr sz="15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tru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2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84" name="GroupShape 1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5" name="Shape 185"/>
          <p:cNvSpPr txBox="true"/>
          <p:nvPr isPhoto="false"/>
        </p:nvSpPr>
        <p:spPr>
          <a:xfrm flipH="false" flipV="false" rot="0">
            <a:off x="3352800" y="5354243"/>
            <a:ext cx="5829300" cy="67633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endParaRPr b="true" sz="165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1828800"/>
            <a:endParaRPr b="true" sz="165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86" name="Shape 186"/>
          <p:cNvSpPr txBox="true"/>
          <p:nvPr isPhoto="false"/>
        </p:nvSpPr>
        <p:spPr>
          <a:xfrm flipH="false" flipV="false" rot="0">
            <a:off x="3695700" y="1322787"/>
            <a:ext cx="5829300" cy="34624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r>
              <a:rPr b="true" sz="165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Ознакомление </a:t>
            </a:r>
            <a:endParaRPr b="true" sz="1650">
              <a:solidFill>
                <a:srgbClr val="8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87" name="Shape 187"/>
          <p:cNvSpPr txBox="true"/>
          <p:nvPr isPhoto="false"/>
        </p:nvSpPr>
        <p:spPr>
          <a:xfrm flipH="false" flipV="false" rot="0">
            <a:off x="3752850" y="1762125"/>
            <a:ext cx="5543550" cy="369332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0"/>
            <a:endParaRPr b="true" sz="1800">
              <a:solidFill>
                <a:srgbClr val="6633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188" name="Shape 188"/>
          <p:cNvSpPr txBox="true"/>
          <p:nvPr isPhoto="false"/>
        </p:nvSpPr>
        <p:spPr>
          <a:xfrm flipH="false" flipV="false" rot="0">
            <a:off x="3504012" y="4238626"/>
            <a:ext cx="5507831" cy="923330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000125"/>
            <a:r>
              <a:rPr b="true"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b="true" sz="180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Распределение обязанностей (детский сад «должен» в силу договора; родители «обязаны» в силу статуса)</a:t>
            </a:r>
            <a:endParaRPr sz="1800">
              <a:solidFill>
                <a:srgbClr val="80000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hidden="false" id="189" name="Table 189"/>
          <p:cNvGraphicFramePr/>
          <p:nvPr isPhoto="false"/>
        </p:nvGraphicFramePr>
        <p:xfrm flipH="false" flipV="false" rot="0">
          <a:off x="3810000" y="1905002"/>
          <a:ext cx="4572000" cy="2055019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2286000"/>
                <a:gridCol w="2286000"/>
              </a:tblGrid>
              <a:tr h="89773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Педагоги должны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Родители обязаны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1. 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…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10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1. 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…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10.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90" name="GroupShape 19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1" name="Shape 191"/>
          <p:cNvSpPr txBox="false"/>
          <p:nvPr isPhoto="false"/>
        </p:nvSpPr>
        <p:spPr>
          <a:xfrm flipH="false" flipV="false" rot="0">
            <a:off x="3352324" y="1796892"/>
            <a:ext cx="5692140" cy="3729514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lstStyle>
            <a:defPPr/>
            <a:lvl1pPr algn="l" indent="-342900" lvl="0" marL="342900"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-285750" lvl="1" marL="742950"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-228600" lvl="2" marL="1143000"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-228600" lvl="3" marL="1600200"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-228600" lvl="4" marL="2057400"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-228600" lvl="5" marL="2514600"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-228600" lvl="6" marL="2971800"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-228600" lvl="7" marL="3429000"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-228600" lvl="8" marL="3886200"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None/>
            </a:pPr>
            <a:r>
              <a:rPr sz="2700"/>
              <a:t>1. Педагогов никто не учил работать со взрослыми</a:t>
            </a:r>
          </a:p>
          <a:p>
            <a:pPr>
              <a:lnSpc>
                <a:spcPct val="90000"/>
              </a:lnSpc>
              <a:buNone/>
            </a:pPr>
            <a:r>
              <a:rPr sz="2700"/>
              <a:t>2. Поэтому</a:t>
            </a:r>
            <a:r>
              <a:rPr sz="2700"/>
              <a:t>?</a:t>
            </a:r>
            <a:r>
              <a:rPr sz="2700"/>
              <a:t>.....</a:t>
            </a:r>
          </a:p>
        </p:txBody>
      </p:sp>
      <p:sp>
        <p:nvSpPr>
          <p:cNvPr hidden="false" id="192" name="Shape 192"/>
          <p:cNvSpPr txBox="false"/>
          <p:nvPr isPhoto="false"/>
        </p:nvSpPr>
        <p:spPr>
          <a:xfrm flipH="false" flipV="false" rot="0">
            <a:off x="3091815" y="1152406"/>
            <a:ext cx="5394246" cy="414338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>
            <a:normAutofit fontScale="100%" lnSpcReduction="0%"/>
          </a:bodyPr>
          <a:lstStyle>
            <a:defPPr/>
            <a:lvl1pPr algn="ctr" indent="0" lvl="0" marL="0"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indent="0" lvl="1" marL="4572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2pPr>
            <a:lvl3pPr algn="ctr" indent="0" lvl="2" marL="9144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3pPr>
            <a:lvl4pPr algn="ctr" indent="0" lvl="3" marL="13716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4pPr>
            <a:lvl5pPr algn="ctr" indent="0" lvl="4" marL="18288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5pPr>
            <a:lvl6pPr algn="ctr" indent="0" lvl="5" marL="4572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6pPr>
            <a:lvl7pPr algn="ctr" indent="0" lvl="6" marL="9144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7pPr>
            <a:lvl8pPr algn="ctr" indent="0" lvl="7" marL="13716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8pPr>
            <a:lvl9pPr algn="ctr" indent="0" lvl="8" marL="1828800">
              <a:defRPr sz="44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9pPr>
          </a:lstStyle>
          <a:p>
            <a:r>
              <a:rPr sz="3300"/>
              <a:t>вывод </a:t>
            </a:r>
          </a:p>
        </p:txBody>
      </p:sp>
    </p:spTree>
  </p:cSld>
</p:sld>
</file>

<file path=ppt/slides/slide2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93" name="GroupShape 1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4" name="Shape 194"/>
          <p:cNvSpPr txBox="true"/>
          <p:nvPr isPhoto="false">
            <p:ph idx="12" type="sldNum"/>
          </p:nvPr>
        </p:nvSpPr>
        <p:spPr>
          <a:xfrm flipH="false" flipV="false" rot="0">
            <a:off x="9295931" y="1581825"/>
            <a:ext cx="153254" cy="153254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/>
            <a:lvl1pPr algn="l" indent="0" lvl="0" marL="0">
              <a:lnSpc>
                <a:spcPct val="100000"/>
              </a:lnSpc>
              <a:buNone/>
              <a:defRPr b="false" baseline="0" i="false" sz="1350" u="none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0" lvl="1" marL="3429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6858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0287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371600">
              <a:lnSpc>
                <a:spcPct val="100000"/>
              </a:lnSpc>
              <a:buNone/>
              <a:defRPr b="false" baseline="0" i="false" u="none"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</a:lstStyle>
          <a:p>
            <a:pPr algn="ctr" lvl="0"/>
            <a:r>
              <a:rPr sz="548">
                <a:solidFill>
                  <a:schemeClr val="bg1"/>
                </a:solidFill>
                <a:latin typeface="Source Sans Pro"/>
                <a:ea typeface="Source Sans Pro"/>
                <a:cs typeface="Source Sans Pro"/>
              </a:rPr>
              <a:t>28</a:t>
            </a:r>
            <a:endParaRPr sz="548">
              <a:solidFill>
                <a:schemeClr val="bg1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hidden="false" id="195" name="Shape 195"/>
          <p:cNvSpPr txBox="true"/>
          <p:nvPr isPhoto="false"/>
        </p:nvSpPr>
        <p:spPr>
          <a:xfrm flipH="false" flipV="false" rot="0">
            <a:off x="7858652" y="1062584"/>
            <a:ext cx="2573374" cy="377924"/>
          </a:xfrm>
          <a:prstGeom prst="rect">
            <a:avLst/>
          </a:prstGeom>
          <a:noFill/>
          <a:ln w="9525">
            <a:noFill/>
          </a:ln>
        </p:spPr>
        <p:txBody>
          <a:bodyPr bIns="0" lIns="0" rIns="0" tIns="0">
            <a:spAutoFit/>
          </a:bodyPr>
          <a:p>
            <a:pPr algn="l" indent="0" marL="0"/>
            <a:r>
              <a:rPr b="true" sz="2456">
                <a:solidFill>
                  <a:srgbClr val="000099"/>
                </a:solidFill>
                <a:latin typeface="Noto Sans"/>
                <a:ea typeface="Noto Sans"/>
                <a:cs typeface="Noto Sans"/>
              </a:rPr>
              <a:t>Как надо?</a:t>
            </a:r>
            <a:endParaRPr b="true" sz="2456">
              <a:solidFill>
                <a:srgbClr val="000099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hidden="false" id="196" name="Shape 196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97" name="Shape 197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98" name="Shape 198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99" name="Shape 199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00" name="Shape 200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01" name="Shape 201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203" name="Picture 203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787015" y="1127284"/>
            <a:ext cx="4308158" cy="4308158"/>
          </a:xfrm>
          <a:prstGeom prst="rect">
            <a:avLst/>
          </a:prstGeom>
          <a:ln w="9525">
            <a:noFill/>
          </a:ln>
        </p:spPr>
      </p:pic>
    </p:spTree>
  </p:cSld>
</p:sld>
</file>

<file path=ppt/slides/slide2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04" name="GroupShape 20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5" name="Shape 205"/>
          <p:cNvSpPr txBox="true"/>
          <p:nvPr isPhoto="false">
            <p:ph idx="4294967295" type="title"/>
          </p:nvPr>
        </p:nvSpPr>
        <p:spPr>
          <a:xfrm flipH="false" flipV="false" rot="0">
            <a:off x="2224457" y="1171949"/>
            <a:ext cx="6172417" cy="643344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2400">
                <a:solidFill>
                  <a:srgbClr val="FF0000"/>
                </a:solidFill>
              </a:rPr>
              <a:t>Детские вожжи — безопасность для ребенка, спокойствие и удобство для мамы</a:t>
            </a:r>
            <a:r>
              <a:rPr sz="2048"/>
              <a:t> </a:t>
            </a:r>
            <a:r>
              <a:rPr sz="476" u="sng">
                <a:solidFill>
                  <a:srgbClr val="0000FF"/>
                </a:solidFill>
                <a:hlinkClick r:id="rId1"/>
              </a:rPr>
              <a:t>https://materinstvo.ru/art/5598</a:t>
            </a:r>
            <a:r>
              <a:rPr sz="476"/>
              <a:t> Materinstvo.ru</a:t>
            </a:r>
            <a:r>
              <a:rPr sz="548"/>
              <a:t> </a:t>
            </a:r>
          </a:p>
        </p:txBody>
      </p:sp>
      <p:sp>
        <p:nvSpPr>
          <p:cNvPr hidden="false" id="206" name="Shape 206"/>
          <p:cNvSpPr txBox="false"/>
          <p:nvPr isPhoto="false"/>
        </p:nvSpPr>
        <p:spPr>
          <a:xfrm flipH="false" flipV="false" rot="0">
            <a:off x="2716281" y="1515758"/>
            <a:ext cx="103975" cy="103974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07" name="Shape 207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08" name="Shape 208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09" name="Shape 209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211" name="Picture 211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6563677" y="1691165"/>
            <a:ext cx="2746534" cy="3666649"/>
          </a:xfrm>
          <a:prstGeom prst="rect">
            <a:avLst/>
          </a:prstGeom>
          <a:ln w="9525">
            <a:noFill/>
          </a:ln>
        </p:spPr>
      </p:pic>
      <p:sp>
        <p:nvSpPr>
          <p:cNvPr hidden="false" id="212" name="Shape 212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13" name="Shape 213"/>
          <p:cNvSpPr txBox="false"/>
          <p:nvPr isPhoto="false"/>
        </p:nvSpPr>
        <p:spPr>
          <a:xfrm flipH="false" flipV="false" rot="0">
            <a:off x="6044014" y="3377014"/>
            <a:ext cx="103975" cy="10397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endParaRPr sz="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215" name="Picture 215"/>
          <p:cNvPicPr preferRelativeResize="true"/>
          <p:nvPr isPhoto="false"/>
        </p:nvPicPr>
        <p:blipFill>
          <a:blip r:embed="rId3"/>
          <a:stretch/>
        </p:blipFill>
        <p:spPr>
          <a:xfrm flipH="false" flipV="false" rot="0">
            <a:off x="2715578" y="1874521"/>
            <a:ext cx="3483292" cy="3483292"/>
          </a:xfrm>
          <a:prstGeom prst="rect">
            <a:avLst/>
          </a:prstGeom>
          <a:ln w="9525">
            <a:noFill/>
          </a:ln>
        </p:spPr>
      </p:pic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0" name="GroupShape 9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1" name="Shape 91"/>
          <p:cNvSpPr txBox="true"/>
          <p:nvPr isPhoto="false">
            <p:ph idx="4294967295" type="title"/>
          </p:nvPr>
        </p:nvSpPr>
        <p:spPr>
          <a:prstGeom prst="rect">
            <a:avLst/>
          </a:prstGeom>
        </p:spPr>
        <p:txBody>
          <a:bodyPr anchor="ctr" anchorCtr="true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r>
              <a:t>МИССИЯ ПЕДАГОГА</a:t>
            </a:r>
            <a:br/>
            <a:r>
              <a:t>центрированная на ребенке</a:t>
            </a:r>
          </a:p>
        </p:txBody>
      </p:sp>
      <p:sp>
        <p:nvSpPr>
          <p:cNvPr hidden="false" id="92" name="Shape 92"/>
          <p:cNvSpPr txBox="true"/>
          <p:nvPr isPhoto="false">
            <p:ph idx="4294967295" type="body"/>
          </p:nvPr>
        </p:nvSpPr>
        <p:spPr>
          <a:prstGeom prst="rect">
            <a:avLst/>
          </a:prstGeom>
        </p:spPr>
        <p:txBody>
          <a:bodyPr anchor="t" bIns="45720" lIns="91440" rIns="91440" tIns="45720" vert="horz" wrap="square">
            <a:normAutofit fontScale="100%" lnSpcReduction="0%"/>
          </a:bodyPr>
          <a:lstStyle>
            <a:defPPr/>
            <a:lvl1pPr lvl="0"/>
          </a:lstStyle>
          <a:p>
            <a:pPr>
              <a:buNone/>
            </a:pPr>
            <a:r>
              <a:rPr sz="3600"/>
              <a:t>Вся деятельность педагога выстраивается как удовлетворение сиюминутных, спонтанных, актуальных потребностей</a:t>
            </a:r>
            <a:r>
              <a:rPr sz="3600"/>
              <a:t> </a:t>
            </a:r>
            <a:r>
              <a:rPr sz="3600">
                <a:latin typeface="Arial"/>
                <a:ea typeface="Arial"/>
                <a:cs typeface="Arial"/>
              </a:rPr>
              <a:t>ребенка </a:t>
            </a:r>
          </a:p>
        </p:txBody>
      </p:sp>
    </p:spTree>
  </p:cSld>
</p:sld>
</file>

<file path=ppt/slides/slide3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16" name="GroupShape 21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7" name="Shape 217"/>
          <p:cNvSpPr txBox="false"/>
          <p:nvPr isPhoto="false"/>
        </p:nvSpPr>
        <p:spPr>
          <a:xfrm flipH="false" flipV="false" rot="0">
            <a:off x="702945" y="965359"/>
            <a:ext cx="6648450" cy="510540"/>
          </a:xfrm>
          <a:prstGeom prst="rect">
            <a:avLst/>
          </a:prstGeom>
        </p:spPr>
        <p:txBody>
          <a:bodyPr anchor="b" bIns="34290" lIns="68580" rIns="68580" tIns="34290" vert="horz">
            <a:noAutofit/>
          </a:bodyPr>
          <a:lstStyle>
            <a:defPPr/>
            <a:lvl1pPr algn="ctr" indent="0" lvl="0" marL="0">
              <a:lnSpc>
                <a:spcPct val="90000"/>
              </a:lnSpc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b="true" sz="3600"/>
          </a:p>
        </p:txBody>
      </p:sp>
      <p:sp>
        <p:nvSpPr>
          <p:cNvPr hidden="false" id="218" name="Shape 218"/>
          <p:cNvSpPr txBox="true"/>
          <p:nvPr isPhoto="false"/>
        </p:nvSpPr>
        <p:spPr>
          <a:xfrm flipH="false" flipV="false" rot="0">
            <a:off x="3049044" y="1894653"/>
            <a:ext cx="6093912" cy="132343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b="true" sz="4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 взаимодействия с семьей в образовании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3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19" name="GroupShape 21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0" name="Shape 220"/>
          <p:cNvSpPr txBox="true"/>
          <p:nvPr isPhoto="false"/>
        </p:nvSpPr>
        <p:spPr>
          <a:xfrm flipH="false" flipV="false" rot="0">
            <a:off x="2796540" y="1478043"/>
            <a:ext cx="6172200" cy="401239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/>
          <a:p>
            <a:pPr algn="ctr" indent="0" marL="0"/>
            <a:r>
              <a:rPr sz="330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Что им может помешать</a:t>
            </a:r>
            <a:endParaRPr b="true" sz="330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hidden="false" id="221" name="Shape 221"/>
          <p:cNvSpPr txBox="true"/>
          <p:nvPr isPhoto="false"/>
        </p:nvSpPr>
        <p:spPr>
          <a:xfrm flipH="false" flipV="false" rot="0">
            <a:off x="2243138" y="2109788"/>
            <a:ext cx="7718584" cy="2598895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 Взаимодействие, сотрудничество, партнерство</a:t>
            </a:r>
            <a:endParaRPr sz="27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 Привлечение, включение, активизация</a:t>
            </a:r>
            <a:endParaRPr sz="27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3. Просветить, проинформировать, замотивировать, заинтересовать</a:t>
            </a:r>
            <a:endParaRPr sz="27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4. Для родителей, с родителями, за родителей, без родителей, с помощью специалистов</a:t>
            </a:r>
            <a:endParaRPr sz="27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0" marL="0"/>
            <a:r>
              <a:rPr sz="27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5. Традиционные, инновационные, нетрадиционные, новейшие формы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3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2" name="GroupShape 2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3" name="Shape 223"/>
          <p:cNvSpPr txBox="true"/>
          <p:nvPr isPhoto="false"/>
        </p:nvSpPr>
        <p:spPr>
          <a:xfrm flipH="false" flipV="false" rot="0">
            <a:off x="2796540" y="1478043"/>
            <a:ext cx="6172200" cy="401239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/>
          <a:p>
            <a:pPr algn="ctr" indent="0" marL="0"/>
            <a:r>
              <a:rPr sz="210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Проектные решения: концепция</a:t>
            </a:r>
            <a:endParaRPr b="true" sz="210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hidden="false" id="224" name="Shape 224"/>
          <p:cNvSpPr txBox="true"/>
          <p:nvPr isPhoto="false"/>
        </p:nvSpPr>
        <p:spPr>
          <a:xfrm flipH="false" flipV="false" rot="0">
            <a:off x="3025849" y="2109789"/>
            <a:ext cx="5701709" cy="2599107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r>
              <a:rPr sz="2100">
                <a:solidFill>
                  <a:schemeClr val="tx1"/>
                </a:solidFill>
                <a:latin typeface="Arial"/>
                <a:ea typeface="Arial"/>
                <a:cs typeface="Arial"/>
              </a:rPr>
              <a:t>1. 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Взаимодействие</a:t>
            </a: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сотрудничество, партнерство</a:t>
            </a:r>
            <a:endParaRPr sz="2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1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Привлечение, включение, 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активизация</a:t>
            </a:r>
            <a:endParaRPr sz="210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1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Просветить, проинформировать, замотивировать, заинтересовать</a:t>
            </a:r>
            <a:endParaRPr sz="2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1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Для родителей, с родителями, за родителей, без родителей, 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с помощью специалистов</a:t>
            </a:r>
            <a:endParaRPr sz="2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21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Традиционные, инновационные, нетрадиционные, новейшие формы</a:t>
            </a:r>
            <a:endParaRPr sz="2100">
              <a:solidFill>
                <a:srgbClr val="898989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3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5" name="GroupShape 22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6" name="Shape 226"/>
          <p:cNvSpPr txBox="true"/>
          <p:nvPr isPhoto="false">
            <p:ph idx="0" type="title"/>
          </p:nvPr>
        </p:nvSpPr>
        <p:spPr>
          <a:xfrm flipH="false" flipV="false" rot="0">
            <a:off x="3017875" y="1535075"/>
            <a:ext cx="5861198" cy="861239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3600">
                <a:solidFill>
                  <a:srgbClr val="00B050"/>
                </a:solidFill>
                <a:latin typeface="Calibri"/>
                <a:ea typeface="Calibri"/>
                <a:cs typeface="Calibri"/>
              </a:rPr>
              <a:t>Ориентиры сотрудничества </a:t>
            </a:r>
            <a:br>
              <a:rPr sz="3600">
                <a:solidFill>
                  <a:srgbClr val="00B050"/>
                </a:solidFill>
                <a:latin typeface="Calibri"/>
                <a:ea typeface="Calibri"/>
                <a:cs typeface="Calibri"/>
              </a:rPr>
            </a:br>
            <a:endParaRPr sz="3600">
              <a:solidFill>
                <a:srgbClr val="00B05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hidden="false" id="227" name="Shape 227"/>
          <p:cNvSpPr txBox="true"/>
          <p:nvPr isPhoto="false">
            <p:ph idx="1" type="body"/>
          </p:nvPr>
        </p:nvSpPr>
        <p:spPr>
          <a:xfrm flipH="false" flipV="false" rot="0">
            <a:off x="3017998" y="2305527"/>
            <a:ext cx="5709761" cy="2468404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/>
          </a:lstStyle>
          <a:p>
            <a:pPr indent="0" marL="0">
              <a:buNone/>
            </a:pPr>
            <a:r>
              <a:rPr sz="2250"/>
              <a:t>про/свет</a:t>
            </a:r>
          </a:p>
          <a:p>
            <a:pPr indent="0" marL="0">
              <a:buNone/>
            </a:pPr>
            <a:r>
              <a:rPr sz="2250"/>
              <a:t>а) сознательное </a:t>
            </a:r>
            <a:r>
              <a:rPr sz="2250"/>
              <a:t>родительство</a:t>
            </a:r>
            <a:r>
              <a:rPr sz="2250"/>
              <a:t> </a:t>
            </a:r>
          </a:p>
          <a:p>
            <a:pPr indent="0" marL="0">
              <a:buNone/>
            </a:pPr>
            <a:r>
              <a:rPr sz="2250"/>
              <a:t>б) компетентное </a:t>
            </a:r>
            <a:r>
              <a:rPr sz="2250"/>
              <a:t>родительство</a:t>
            </a:r>
            <a:r>
              <a:rPr sz="2250"/>
              <a:t> </a:t>
            </a:r>
          </a:p>
          <a:p>
            <a:pPr indent="0" marL="0">
              <a:buNone/>
            </a:pPr>
            <a:r>
              <a:rPr sz="2250"/>
              <a:t>в) автономное родительство </a:t>
            </a:r>
          </a:p>
          <a:p>
            <a:pPr indent="0" marL="0">
              <a:buNone/>
            </a:pPr>
            <a:r>
              <a:rPr sz="2250"/>
              <a:t>г) ресурсное родительство </a:t>
            </a:r>
          </a:p>
        </p:txBody>
      </p:sp>
    </p:spTree>
  </p:cSld>
</p:sld>
</file>

<file path=ppt/slides/slide3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8" name="GroupShape 2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9" name="Shape 229"/>
          <p:cNvSpPr txBox="true"/>
          <p:nvPr isPhoto="false"/>
        </p:nvSpPr>
        <p:spPr>
          <a:xfrm flipH="false" flipV="false" rot="0">
            <a:off x="4925855" y="943451"/>
            <a:ext cx="4387691" cy="716280"/>
          </a:xfrm>
          <a:prstGeom prst="rect">
            <a:avLst/>
          </a:prstGeom>
          <a:noFill/>
          <a:ln w="9525">
            <a:noFill/>
          </a:ln>
        </p:spPr>
        <p:txBody>
          <a:bodyPr anchor="ctr" bIns="45720" lIns="91440" rIns="91440" tIns="45720"/>
          <a:p>
            <a:pPr algn="ctr" indent="0" marL="0"/>
            <a:r>
              <a:rPr sz="210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Формула эффективного взаимодействия</a:t>
            </a:r>
            <a:endParaRPr b="true" sz="210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hidden="false" id="230" name="Shape 230"/>
          <p:cNvSpPr txBox="true"/>
          <p:nvPr isPhoto="false"/>
        </p:nvSpPr>
        <p:spPr>
          <a:xfrm flipH="false" flipV="false" rot="0">
            <a:off x="2872740" y="1659731"/>
            <a:ext cx="6072187" cy="43338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/>
          <a:p>
            <a:pPr algn="l" indent="0" marL="0"/>
            <a:r>
              <a:rPr sz="18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Родители, имея преимущественное право на воспитание детей, могут получить помощь и поддержку от специалистов, если: </a:t>
            </a:r>
            <a:endParaRPr sz="1800">
              <a:solidFill>
                <a:srgbClr val="898989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hidden="false" id="231" name="Table 231"/>
          <p:cNvGraphicFramePr/>
          <p:nvPr isPhoto="false"/>
        </p:nvGraphicFramePr>
        <p:xfrm flipH="false" flipV="false" rot="0">
          <a:off x="2872741" y="2589848"/>
          <a:ext cx="5934552" cy="3154637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1572578"/>
                <a:gridCol w="2896076"/>
                <a:gridCol w="1465898"/>
              </a:tblGrid>
              <a:tr h="5257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 проектирования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оптмальное решение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 реализации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257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lvl="0">
                        <a:buNone/>
                      </a:pPr>
                      <a:r>
                        <a:rPr sz="1500">
                          <a:latin typeface="+mn-lt"/>
                          <a:ea typeface="+mn-ea"/>
                          <a:cs typeface="+mn-cs"/>
                        </a:rPr>
                        <a:t>Осознают проблему и свои ограничения по ее решению</a:t>
                      </a:r>
                      <a:endParaRPr sz="15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15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257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lvl="0">
                        <a:buNone/>
                      </a:pPr>
                      <a:r>
                        <a:rPr sz="1500">
                          <a:latin typeface="+mn-lt"/>
                          <a:ea typeface="+mn-ea"/>
                          <a:cs typeface="+mn-cs"/>
                        </a:rPr>
                        <a:t>Активны (способны обратиться за помощью)</a:t>
                      </a:r>
                      <a:endParaRPr sz="15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15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257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lvl="0">
                        <a:buNone/>
                      </a:pPr>
                      <a:r>
                        <a:rPr sz="1500">
                          <a:latin typeface="+mn-lt"/>
                          <a:ea typeface="+mn-ea"/>
                          <a:cs typeface="+mn-cs"/>
                        </a:rPr>
                        <a:t>Не готовы решать проблемы самостоятельно</a:t>
                      </a:r>
                      <a:endParaRPr sz="15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15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7543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lvl="0">
                        <a:buNone/>
                      </a:pPr>
                      <a:r>
                        <a:rPr sz="1500">
                          <a:latin typeface="+mn-lt"/>
                          <a:ea typeface="+mn-ea"/>
                          <a:cs typeface="+mn-cs"/>
                        </a:rPr>
                        <a:t>Решают в совместной деятельности со специалистами свои проблемы</a:t>
                      </a:r>
                      <a:endParaRPr sz="15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15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97173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b="true" sz="150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lvl="0">
                        <a:buNone/>
                      </a:pPr>
                      <a:r>
                        <a:rPr sz="1500">
                          <a:latin typeface="+mn-lt"/>
                          <a:ea typeface="+mn-ea"/>
                          <a:cs typeface="+mn-cs"/>
                        </a:rPr>
                        <a:t>Компетентны специалисты</a:t>
                      </a:r>
                      <a:endParaRPr sz="15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lvl="0">
                        <a:buNone/>
                      </a:pPr>
                      <a:r>
                        <a:rPr sz="15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t" anchorCtr="false" marB="34286" marL="68576" marR="68576" marT="34286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</p:sld>
</file>

<file path=ppt/slides/slide3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32" name="GroupShape 2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3" name="Shape 23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Проектирование взаимодействия </a:t>
            </a:r>
          </a:p>
        </p:txBody>
      </p:sp>
      <p:sp>
        <p:nvSpPr>
          <p:cNvPr hidden="false" id="234" name="Shape 23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Мы (педагоги) – Они (родители) </a:t>
            </a:r>
          </a:p>
          <a:p>
            <a:pPr indent="0" marL="0">
              <a:buNone/>
            </a:pPr>
          </a:p>
          <a:p>
            <a:pPr indent="0" marL="0">
              <a:buNone/>
            </a:pPr>
            <a:r>
              <a:rPr sz="2800">
                <a:solidFill>
                  <a:srgbClr val="00679D"/>
                </a:solidFill>
                <a:latin typeface="Arial"/>
                <a:ea typeface="Arial"/>
                <a:cs typeface="Arial"/>
              </a:rPr>
              <a:t>употребите данные местоимения в нужных падежах без противопоставления «Мы – </a:t>
            </a:r>
            <a:r>
              <a:rPr sz="2800">
                <a:solidFill>
                  <a:srgbClr val="00679D"/>
                </a:solidFill>
                <a:latin typeface="Arial"/>
                <a:ea typeface="Arial"/>
                <a:cs typeface="Arial"/>
              </a:rPr>
              <a:t>они» по этапам взаимодействия: </a:t>
            </a:r>
          </a:p>
          <a:p>
            <a:pPr>
              <a:buChar char="-"/>
            </a:pPr>
            <a:r>
              <a:rPr>
                <a:solidFill>
                  <a:srgbClr val="00679D"/>
                </a:solidFill>
                <a:latin typeface="Arial"/>
                <a:ea typeface="Arial"/>
                <a:cs typeface="Arial"/>
              </a:rPr>
              <a:t>Воздействие </a:t>
            </a:r>
          </a:p>
          <a:p>
            <a:pPr>
              <a:buChar char="-"/>
            </a:pPr>
            <a:r>
              <a:rPr sz="2800">
                <a:solidFill>
                  <a:srgbClr val="00679D"/>
                </a:solidFill>
                <a:latin typeface="Arial"/>
                <a:ea typeface="Arial"/>
                <a:cs typeface="Arial"/>
              </a:rPr>
              <a:t>Взаимовоздействие</a:t>
            </a:r>
          </a:p>
          <a:p>
            <a:pPr>
              <a:buChar char="-"/>
            </a:pPr>
            <a:r>
              <a:rPr>
                <a:solidFill>
                  <a:srgbClr val="00679D"/>
                </a:solidFill>
                <a:latin typeface="Arial"/>
                <a:ea typeface="Arial"/>
                <a:cs typeface="Arial"/>
              </a:rPr>
              <a:t>Взаимодействие</a:t>
            </a:r>
          </a:p>
          <a:p>
            <a:pPr>
              <a:buChar char="-"/>
            </a:pPr>
            <a:r>
              <a:rPr sz="2800">
                <a:solidFill>
                  <a:srgbClr val="00679D"/>
                </a:solidFill>
                <a:latin typeface="Arial"/>
                <a:ea typeface="Arial"/>
                <a:cs typeface="Arial"/>
              </a:rPr>
              <a:t>Са</a:t>
            </a:r>
            <a:r>
              <a:rPr>
                <a:solidFill>
                  <a:srgbClr val="00679D"/>
                </a:solidFill>
                <a:latin typeface="Arial"/>
                <a:ea typeface="Arial"/>
                <a:cs typeface="Arial"/>
              </a:rPr>
              <a:t>мовоздействие</a:t>
            </a:r>
            <a:endParaRPr sz="2800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 indent="0" marL="0">
              <a:buNone/>
            </a:pPr>
          </a:p>
          <a:p>
            <a:pPr indent="0" marL="0">
              <a:buNone/>
            </a:pPr>
          </a:p>
          <a:p>
            <a:pPr indent="0" marL="0">
              <a:buNone/>
            </a:pPr>
          </a:p>
          <a:p>
            <a:pPr indent="0" marL="0">
              <a:buNone/>
            </a:pPr>
          </a:p>
        </p:txBody>
      </p:sp>
    </p:spTree>
  </p:cSld>
</p:sld>
</file>

<file path=ppt/slides/slide3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35" name="GroupShape 23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236" name="Table 236"/>
          <p:cNvGraphicFramePr/>
          <p:nvPr isPhoto="false"/>
        </p:nvGraphicFramePr>
        <p:xfrm flipH="false" flipV="false" rot="0">
          <a:off x="335360" y="2139177"/>
          <a:ext cx="8832982" cy="2117315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416491"/>
                <a:gridCol w="4416491"/>
              </a:tblGrid>
              <a:tr h="4064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>
                        <a:buNone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Алгоритм взаимодействия</a:t>
                      </a: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Содержание</a:t>
                      </a:r>
                      <a:endParaRPr b="tru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</a:tr>
              <a:tr h="170583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1 шаг (уровень): традиционное воздействие </a:t>
                      </a:r>
                      <a:r>
                        <a:rPr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(</a:t>
                      </a:r>
                      <a:r>
                        <a:rPr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субъект-объектные</a:t>
                      </a:r>
                      <a:r>
                        <a:rPr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 отношения)</a:t>
                      </a:r>
                      <a:endParaRPr sz="2100">
                        <a:solidFill>
                          <a:srgbClr val="00679D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ctr" anchorCtr="false" marB="60960" marL="121920" marR="121920" marT="6096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/>
                      <a:endParaRPr b="fals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ctr" anchorCtr="false" marB="60960" marL="121920" marR="121920" marT="60960" vert="horz"/>
                </a:tc>
              </a:tr>
            </a:tbl>
          </a:graphicData>
        </a:graphic>
      </p:graphicFrame>
      <p:sp>
        <p:nvSpPr>
          <p:cNvPr hidden="false" id="237" name="Shape 237"/>
          <p:cNvSpPr txBox="true"/>
          <p:nvPr isPhoto="false">
            <p:ph idx="0" type="title"/>
          </p:nvPr>
        </p:nvSpPr>
        <p:spPr>
          <a:xfrm flipH="false" flipV="false" rot="0">
            <a:off x="3023659" y="4581129"/>
            <a:ext cx="3360373" cy="614839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algn="ctr"/>
            <a:r>
              <a:rPr b="true" sz="2667">
                <a:solidFill>
                  <a:srgbClr val="F65D54"/>
                </a:solidFill>
                <a:latin typeface="Arial"/>
                <a:ea typeface="Arial"/>
                <a:cs typeface="Arial"/>
              </a:rPr>
              <a:t>работа с семьей</a:t>
            </a:r>
            <a:endParaRPr b="true" sz="2667">
              <a:solidFill>
                <a:srgbClr val="F65D5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38" name="Shape 238"/>
          <p:cNvSpPr txBox="true"/>
          <p:nvPr isPhoto="false"/>
        </p:nvSpPr>
        <p:spPr>
          <a:xfrm flipH="false" flipV="false" rot="0">
            <a:off x="431371" y="260648"/>
            <a:ext cx="8352928" cy="1101057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200">
                <a:solidFill>
                  <a:srgbClr val="00679D"/>
                </a:solidFill>
                <a:latin typeface="Arial"/>
                <a:ea typeface="Arial"/>
                <a:cs typeface="Arial"/>
              </a:rPr>
              <a:t>Методология проекта (МЫ-ОНИ): первая тема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hidden="false" id="239" name="Shape 239"/>
          <p:cNvGrpSpPr/>
          <p:nvPr isPhoto="false"/>
        </p:nvGrpSpPr>
        <p:grpSpPr>
          <a:xfrm flipH="false" flipV="false" rot="0">
            <a:off x="5519936" y="2948947"/>
            <a:ext cx="2976330" cy="768085"/>
            <a:chOff x="0" y="0"/>
            <a:chExt cx="2976330" cy="768085"/>
          </a:xfrm>
        </p:grpSpPr>
        <p:sp>
          <p:nvSpPr>
            <p:cNvPr hidden="false" id="240" name="Shape 240"/>
            <p:cNvSpPr txBox="false"/>
            <p:nvPr isPhoto="false"/>
          </p:nvSpPr>
          <p:spPr>
            <a:xfrm flipH="false" flipV="false" rot="0">
              <a:off x="672074" y="384042"/>
              <a:ext cx="172819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  <p:sp>
          <p:nvSpPr>
            <p:cNvPr hidden="false" id="241" name="Shape 241"/>
            <p:cNvSpPr txBox="false"/>
            <p:nvPr isPhoto="false"/>
          </p:nvSpPr>
          <p:spPr>
            <a:xfrm flipH="false" flipV="false" rot="0">
              <a:off x="0" y="0"/>
              <a:ext cx="864096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42" name="Shape 242"/>
            <p:cNvSpPr txBox="false"/>
            <p:nvPr isPhoto="false"/>
          </p:nvSpPr>
          <p:spPr>
            <a:xfrm flipH="false" flipV="false" rot="0">
              <a:off x="2496277" y="48005"/>
              <a:ext cx="480053" cy="672074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O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</p:grpSp>
    </p:spTree>
  </p:cSld>
</p:sld>
</file>

<file path=ppt/slides/slide3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43" name="GroupShape 2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44" name="Shape 244"/>
          <p:cNvSpPr txBox="true"/>
          <p:nvPr isPhoto="false">
            <p:ph idx="1" type="body"/>
          </p:nvPr>
        </p:nvSpPr>
        <p:spPr>
          <a:xfrm flipH="false" flipV="false" rot="0">
            <a:off x="239350" y="2180861"/>
            <a:ext cx="7680852" cy="211223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Информируем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Просвещаем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Знакомим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…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 indent="0" marL="0">
              <a:buNone/>
            </a:pPr>
            <a:r>
              <a:rPr b="true" sz="2667">
                <a:solidFill>
                  <a:srgbClr val="FF0000"/>
                </a:solidFill>
                <a:latin typeface="Arial"/>
                <a:ea typeface="Arial"/>
                <a:cs typeface="Arial"/>
              </a:rPr>
              <a:t>Условия перехода на следующий этап (уровень)</a:t>
            </a:r>
            <a:r>
              <a:rPr b="true" sz="2667">
                <a:solidFill>
                  <a:srgbClr val="FF0000"/>
                </a:solidFill>
                <a:latin typeface="Arial"/>
                <a:ea typeface="Arial"/>
                <a:cs typeface="Arial"/>
              </a:rPr>
              <a:t>?</a:t>
            </a:r>
            <a:endParaRPr b="true" sz="2667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45" name="Shape 245"/>
          <p:cNvGrpSpPr/>
          <p:nvPr isPhoto="false"/>
        </p:nvGrpSpPr>
        <p:grpSpPr>
          <a:xfrm flipH="false" flipV="false" rot="0">
            <a:off x="143339" y="386696"/>
            <a:ext cx="336000" cy="336000"/>
            <a:chOff x="0" y="0"/>
            <a:chExt cx="336000" cy="336000"/>
          </a:xfrm>
        </p:grpSpPr>
        <p:sp>
          <p:nvSpPr>
            <p:cNvPr hidden="false" id="246" name="Shape 246"/>
            <p:cNvSpPr txBox="false"/>
            <p:nvPr isPhoto="false"/>
          </p:nvSpPr>
          <p:spPr>
            <a:xfrm flipH="false" flipV="false" rot="0">
              <a:off x="0" y="0"/>
              <a:ext cx="336000" cy="336000"/>
            </a:xfrm>
            <a:prstGeom prst="ellipse">
              <a:avLst/>
            </a:prstGeom>
            <a:solidFill>
              <a:srgbClr val="F65D54"/>
            </a:solidFill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endParaRPr sz="2133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hidden="false" id="247" name="Shape 247"/>
            <p:cNvSpPr txBox="false"/>
            <p:nvPr isPhoto="false"/>
          </p:nvSpPr>
          <p:spPr>
            <a:xfrm flipH="false" flipV="false" rot="0">
              <a:off x="71999" y="167999"/>
              <a:ext cx="19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olid"/>
              <a:tailEnd len="med" type="arrow" w="me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</p:grpSp>
      <p:sp>
        <p:nvSpPr>
          <p:cNvPr hidden="false" id="248" name="Shape 248"/>
          <p:cNvSpPr txBox="true"/>
          <p:nvPr isPhoto="false"/>
        </p:nvSpPr>
        <p:spPr>
          <a:xfrm flipH="false" flipV="false" rot="0">
            <a:off x="431371" y="260648"/>
            <a:ext cx="8352928" cy="588159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067">
                <a:solidFill>
                  <a:srgbClr val="00679D"/>
                </a:solidFill>
                <a:latin typeface="Arial"/>
                <a:ea typeface="Arial"/>
                <a:cs typeface="Arial"/>
              </a:rPr>
              <a:t>Первая тема (родительское собрание)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49" name="Shape 249"/>
          <p:cNvSpPr txBox="true"/>
          <p:nvPr isPhoto="false"/>
        </p:nvSpPr>
        <p:spPr>
          <a:xfrm flipH="false" flipV="false" rot="0">
            <a:off x="335360" y="1316765"/>
            <a:ext cx="4320480" cy="526605"/>
          </a:xfrm>
          <a:prstGeom prst="rect">
            <a:avLst/>
          </a:prstGeom>
          <a:solidFill>
            <a:srgbClr val="00679D"/>
          </a:solidFill>
        </p:spPr>
        <p:txBody>
          <a:bodyPr bIns="57524" lIns="115052" rIns="115052" tIns="57524" wrap="square">
            <a:spAutoFit/>
          </a:bodyPr>
          <a:p>
            <a:pPr algn="ctr" indent="0" marL="0"/>
            <a:r>
              <a:rPr b="true" sz="2667">
                <a:solidFill>
                  <a:schemeClr val="bg1"/>
                </a:solidFill>
                <a:latin typeface="Arial"/>
                <a:ea typeface="Arial"/>
                <a:cs typeface="Arial"/>
              </a:rPr>
              <a:t>«МЫ ИХ»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3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50" name="GroupShape 25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251" name="Table 251"/>
          <p:cNvGraphicFramePr/>
          <p:nvPr isPhoto="false"/>
        </p:nvGraphicFramePr>
        <p:xfrm flipH="false" flipV="false" rot="0">
          <a:off x="335360" y="2139177"/>
          <a:ext cx="8832982" cy="2117315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416491"/>
                <a:gridCol w="4416491"/>
              </a:tblGrid>
              <a:tr h="4064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>
                        <a:buNone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Алгоритм взаимодействия</a:t>
                      </a: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Содержание</a:t>
                      </a:r>
                      <a:endParaRPr b="tru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</a:tr>
              <a:tr h="170583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2 шаг (уровень): взаимодействие </a:t>
                      </a:r>
                    </a:p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(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субъект-объект-субъектные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 отношения)</a:t>
                      </a:r>
                    </a:p>
                  </a:txBody>
                  <a:tcPr anchor="ctr" anchorCtr="false" marB="60960" marL="121920" marR="121920" marT="6096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/>
                      <a:endParaRPr b="fals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ctr" anchorCtr="false" marB="60960" marL="121920" marR="121920" marT="60960" vert="horz"/>
                </a:tc>
              </a:tr>
            </a:tbl>
          </a:graphicData>
        </a:graphic>
      </p:graphicFrame>
      <p:sp>
        <p:nvSpPr>
          <p:cNvPr hidden="false" id="252" name="Shape 252"/>
          <p:cNvSpPr txBox="true"/>
          <p:nvPr isPhoto="false">
            <p:ph idx="0" type="title"/>
          </p:nvPr>
        </p:nvSpPr>
        <p:spPr>
          <a:xfrm flipH="false" flipV="false" rot="0">
            <a:off x="2159563" y="4581128"/>
            <a:ext cx="5184576" cy="960106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algn="ctr">
              <a:spcBef>
                <a:spcPts val="1600"/>
              </a:spcBef>
            </a:pP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работа с семьей</a:t>
            </a:r>
            <a:b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</a:b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взаимодействие с семьей</a:t>
            </a:r>
            <a:endParaRPr b="true" sz="3000">
              <a:solidFill>
                <a:srgbClr val="F65D54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53" name="Shape 253"/>
          <p:cNvSpPr txBox="true"/>
          <p:nvPr isPhoto="false"/>
        </p:nvSpPr>
        <p:spPr>
          <a:xfrm flipH="false" flipV="false" rot="0">
            <a:off x="431371" y="260648"/>
            <a:ext cx="8352928" cy="1101057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200">
                <a:solidFill>
                  <a:srgbClr val="00679D"/>
                </a:solidFill>
                <a:latin typeface="Arial"/>
                <a:ea typeface="Arial"/>
                <a:cs typeface="Arial"/>
              </a:rPr>
              <a:t>Методология проекта (МЫ-ОНИ): вторая тема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hidden="false" id="254" name="Shape 254"/>
          <p:cNvGrpSpPr/>
          <p:nvPr isPhoto="false"/>
        </p:nvGrpSpPr>
        <p:grpSpPr>
          <a:xfrm flipH="false" flipV="false" rot="0">
            <a:off x="4847861" y="2948947"/>
            <a:ext cx="4128459" cy="960107"/>
            <a:chOff x="0" y="0"/>
            <a:chExt cx="4128459" cy="960107"/>
          </a:xfrm>
        </p:grpSpPr>
        <p:sp>
          <p:nvSpPr>
            <p:cNvPr hidden="false" id="255" name="Shape 255"/>
            <p:cNvSpPr txBox="false"/>
            <p:nvPr isPhoto="false"/>
          </p:nvSpPr>
          <p:spPr>
            <a:xfrm flipH="false" flipV="false" rot="0">
              <a:off x="672074" y="384042"/>
              <a:ext cx="172819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  <p:sp>
          <p:nvSpPr>
            <p:cNvPr hidden="false" id="256" name="Shape 256"/>
            <p:cNvSpPr txBox="false"/>
            <p:nvPr isPhoto="false"/>
          </p:nvSpPr>
          <p:spPr>
            <a:xfrm flipH="false" flipV="false" rot="0">
              <a:off x="0" y="0"/>
              <a:ext cx="864096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57" name="Shape 257"/>
            <p:cNvSpPr txBox="false"/>
            <p:nvPr isPhoto="false"/>
          </p:nvSpPr>
          <p:spPr>
            <a:xfrm flipH="false" flipV="false" rot="0">
              <a:off x="2304256" y="48005"/>
              <a:ext cx="1824202" cy="672074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O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(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S1)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58" name="Shape 258"/>
            <p:cNvSpPr txBox="false"/>
            <p:nvPr isPhoto="false"/>
          </p:nvSpPr>
          <p:spPr>
            <a:xfrm flipH="false" flipV="false" rot="0">
              <a:off x="1056117" y="192021"/>
              <a:ext cx="864095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3733">
                  <a:solidFill>
                    <a:srgbClr val="F65D54"/>
                  </a:solidFill>
                  <a:latin typeface="Calibri Light"/>
                  <a:ea typeface="Calibri Light"/>
                  <a:cs typeface="Calibri Light"/>
                </a:rPr>
                <a:t>?</a:t>
              </a:r>
              <a:endParaRPr sz="3733">
                <a:solidFill>
                  <a:srgbClr val="F65D54"/>
                </a:solidFill>
                <a:latin typeface="Calibri Light"/>
                <a:ea typeface="Calibri Light"/>
                <a:cs typeface="Calibri Light"/>
              </a:endParaRPr>
            </a:p>
          </p:txBody>
        </p:sp>
      </p:grpSp>
    </p:spTree>
  </p:cSld>
</p:sld>
</file>

<file path=ppt/slides/slide3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59" name="GroupShape 25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0" name="Shape 260"/>
          <p:cNvSpPr txBox="true"/>
          <p:nvPr isPhoto="false">
            <p:ph idx="1" type="body"/>
          </p:nvPr>
        </p:nvSpPr>
        <p:spPr>
          <a:xfrm flipH="false" flipV="false" rot="0">
            <a:off x="239350" y="2180861"/>
            <a:ext cx="7680852" cy="211223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обсуждаем 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планируем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договариваемся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…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65D54"/>
              </a:buClr>
              <a:buFont typeface="Wingdings"/>
              <a:buChar char="ü"/>
            </a:pP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  <a:p>
            <a:pPr indent="0" marL="0">
              <a:buNone/>
            </a:pPr>
            <a:r>
              <a:rPr b="true" sz="2667">
                <a:solidFill>
                  <a:srgbClr val="FF0000"/>
                </a:solidFill>
                <a:latin typeface="Arial"/>
                <a:ea typeface="Arial"/>
                <a:cs typeface="Arial"/>
              </a:rPr>
              <a:t>Условия перехода на следующий этап (уровень)?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61" name="Shape 261"/>
          <p:cNvGrpSpPr/>
          <p:nvPr isPhoto="false"/>
        </p:nvGrpSpPr>
        <p:grpSpPr>
          <a:xfrm flipH="false" flipV="false" rot="0">
            <a:off x="143339" y="386696"/>
            <a:ext cx="336000" cy="336000"/>
            <a:chOff x="0" y="0"/>
            <a:chExt cx="336000" cy="336000"/>
          </a:xfrm>
        </p:grpSpPr>
        <p:sp>
          <p:nvSpPr>
            <p:cNvPr hidden="false" id="262" name="Shape 262"/>
            <p:cNvSpPr txBox="false"/>
            <p:nvPr isPhoto="false"/>
          </p:nvSpPr>
          <p:spPr>
            <a:xfrm flipH="false" flipV="false" rot="0">
              <a:off x="0" y="0"/>
              <a:ext cx="336000" cy="336000"/>
            </a:xfrm>
            <a:prstGeom prst="ellipse">
              <a:avLst/>
            </a:prstGeom>
            <a:solidFill>
              <a:srgbClr val="F65D54"/>
            </a:solidFill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endParaRPr sz="2133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hidden="false" id="263" name="Shape 263"/>
            <p:cNvSpPr txBox="false"/>
            <p:nvPr isPhoto="false"/>
          </p:nvSpPr>
          <p:spPr>
            <a:xfrm flipH="false" flipV="false" rot="0">
              <a:off x="71999" y="167999"/>
              <a:ext cx="19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olid"/>
              <a:tailEnd len="med" type="arrow" w="me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</p:grpSp>
      <p:sp>
        <p:nvSpPr>
          <p:cNvPr hidden="false" id="264" name="Shape 264"/>
          <p:cNvSpPr txBox="true"/>
          <p:nvPr isPhoto="false"/>
        </p:nvSpPr>
        <p:spPr>
          <a:xfrm flipH="false" flipV="false" rot="0">
            <a:off x="431371" y="260648"/>
            <a:ext cx="8352928" cy="588159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067">
                <a:solidFill>
                  <a:srgbClr val="00679D"/>
                </a:solidFill>
                <a:latin typeface="Arial"/>
                <a:ea typeface="Arial"/>
                <a:cs typeface="Arial"/>
              </a:rPr>
              <a:t>Вторая тема (родительское собрание)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65" name="Shape 265"/>
          <p:cNvSpPr txBox="true"/>
          <p:nvPr isPhoto="false"/>
        </p:nvSpPr>
        <p:spPr>
          <a:xfrm flipH="false" flipV="false" rot="0">
            <a:off x="335360" y="1316765"/>
            <a:ext cx="4320480" cy="526605"/>
          </a:xfrm>
          <a:prstGeom prst="rect">
            <a:avLst/>
          </a:prstGeom>
          <a:solidFill>
            <a:srgbClr val="00679D"/>
          </a:solidFill>
        </p:spPr>
        <p:txBody>
          <a:bodyPr bIns="57524" lIns="115052" rIns="115052" tIns="57524" wrap="square">
            <a:spAutoFit/>
          </a:bodyPr>
          <a:p>
            <a:pPr algn="ctr" indent="0" marL="0"/>
            <a:r>
              <a:rPr b="true" sz="2667">
                <a:solidFill>
                  <a:schemeClr val="bg1"/>
                </a:solidFill>
                <a:latin typeface="Arial"/>
                <a:ea typeface="Arial"/>
                <a:cs typeface="Arial"/>
              </a:rPr>
              <a:t>«МЫ с НИМИ»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3" name="GroupShape 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4" name="Shape 94"/>
          <p:cNvSpPr txBox="true"/>
          <p:nvPr isPhoto="false">
            <p:ph idx="1" type="body"/>
          </p:nvPr>
        </p:nvSpPr>
        <p:spPr>
          <a:xfrm flipH="false" flipV="false" rot="0">
            <a:off x="1981200" y="333375"/>
            <a:ext cx="8229600" cy="57927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 i="true" sz="4000"/>
              <a:t>Миссия</a:t>
            </a:r>
            <a:r>
              <a:rPr b="true" i="true" sz="4000"/>
              <a:t> </a:t>
            </a:r>
            <a:r>
              <a:rPr b="true" i="true" sz="4000"/>
              <a:t>взрослого</a:t>
            </a:r>
            <a:r>
              <a:rPr b="true" i="true" sz="4000"/>
              <a:t> </a:t>
            </a:r>
            <a:r>
              <a:rPr sz="4000"/>
              <a:t>– </a:t>
            </a:r>
            <a:r>
              <a:rPr sz="4000"/>
              <a:t>перестать</a:t>
            </a:r>
            <a:r>
              <a:rPr sz="4000"/>
              <a:t> </a:t>
            </a:r>
            <a:r>
              <a:rPr sz="4000"/>
              <a:t>быть</a:t>
            </a:r>
            <a:r>
              <a:rPr sz="4000"/>
              <a:t> </a:t>
            </a:r>
            <a:r>
              <a:rPr sz="4000"/>
              <a:t>нужным</a:t>
            </a:r>
            <a:r>
              <a:rPr sz="4000"/>
              <a:t> </a:t>
            </a:r>
            <a:r>
              <a:rPr sz="4000"/>
              <a:t>ребенку</a:t>
            </a:r>
            <a:r>
              <a:rPr sz="4000"/>
              <a:t>: </a:t>
            </a:r>
            <a:r>
              <a:rPr sz="4000"/>
              <a:t>прожить</a:t>
            </a:r>
            <a:r>
              <a:rPr sz="4000"/>
              <a:t> </a:t>
            </a:r>
            <a:r>
              <a:rPr sz="4000"/>
              <a:t>вместе</a:t>
            </a:r>
            <a:r>
              <a:rPr sz="4000"/>
              <a:t> с </a:t>
            </a:r>
            <a:r>
              <a:rPr sz="4000"/>
              <a:t>ним</a:t>
            </a:r>
            <a:r>
              <a:rPr sz="4000"/>
              <a:t> </a:t>
            </a:r>
            <a:r>
              <a:rPr sz="4000"/>
              <a:t>его</a:t>
            </a:r>
            <a:r>
              <a:rPr sz="4000"/>
              <a:t> </a:t>
            </a:r>
            <a:r>
              <a:rPr sz="4000"/>
              <a:t>потребности</a:t>
            </a:r>
            <a:r>
              <a:rPr sz="4000"/>
              <a:t>, </a:t>
            </a:r>
            <a:r>
              <a:rPr sz="4000"/>
              <a:t>перестать</a:t>
            </a:r>
            <a:r>
              <a:rPr sz="4000"/>
              <a:t> </a:t>
            </a:r>
            <a:r>
              <a:rPr sz="4000"/>
              <a:t>быть</a:t>
            </a:r>
            <a:r>
              <a:rPr sz="4000"/>
              <a:t> </a:t>
            </a:r>
            <a:r>
              <a:rPr sz="4000"/>
              <a:t>для</a:t>
            </a:r>
            <a:r>
              <a:rPr sz="4000"/>
              <a:t> </a:t>
            </a:r>
            <a:r>
              <a:rPr sz="4000"/>
              <a:t>него</a:t>
            </a:r>
            <a:r>
              <a:rPr sz="4000"/>
              <a:t> </a:t>
            </a:r>
            <a:r>
              <a:rPr sz="4000"/>
              <a:t>актуальным</a:t>
            </a:r>
            <a:r>
              <a:rPr sz="4000"/>
              <a:t> </a:t>
            </a:r>
            <a:r>
              <a:rPr sz="4000"/>
              <a:t>средством</a:t>
            </a:r>
            <a:r>
              <a:rPr sz="4000"/>
              <a:t> </a:t>
            </a:r>
            <a:r>
              <a:rPr sz="4000"/>
              <a:t>удовлетворения</a:t>
            </a:r>
            <a:r>
              <a:rPr sz="4000"/>
              <a:t> </a:t>
            </a:r>
            <a:r>
              <a:rPr sz="4000"/>
              <a:t>потребностей</a:t>
            </a:r>
            <a:r>
              <a:rPr sz="4000"/>
              <a:t>.</a:t>
            </a:r>
          </a:p>
        </p:txBody>
      </p:sp>
    </p:spTree>
  </p:cSld>
</p:sld>
</file>

<file path=ppt/slides/slide4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66" name="GroupShape 26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267" name="Table 267"/>
          <p:cNvGraphicFramePr/>
          <p:nvPr isPhoto="false"/>
        </p:nvGraphicFramePr>
        <p:xfrm flipH="false" flipV="false" rot="0">
          <a:off x="335360" y="2139177"/>
          <a:ext cx="8832982" cy="2117315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416491"/>
                <a:gridCol w="4416491"/>
              </a:tblGrid>
              <a:tr h="4064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>
                        <a:buNone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Алгоритм взаимодействия</a:t>
                      </a: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Содержание</a:t>
                      </a:r>
                      <a:endParaRPr b="tru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</a:tr>
              <a:tr h="170583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3 шаг (уровень): </a:t>
                      </a: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взаимо</a:t>
                      </a: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(воз)действие </a:t>
                      </a:r>
                    </a:p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(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субъект-объект-субъектные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 отношения)</a:t>
                      </a:r>
                    </a:p>
                  </a:txBody>
                  <a:tcPr anchor="ctr" anchorCtr="false" marB="60960" marL="121920" marR="121920" marT="6096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/>
                      <a:endParaRPr b="fals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ctr" anchorCtr="false" marB="60960" marL="121920" marR="121920" marT="60960" vert="horz"/>
                </a:tc>
              </a:tr>
            </a:tbl>
          </a:graphicData>
        </a:graphic>
      </p:graphicFrame>
      <p:sp>
        <p:nvSpPr>
          <p:cNvPr hidden="false" id="268" name="Shape 268"/>
          <p:cNvSpPr txBox="true"/>
          <p:nvPr isPhoto="false">
            <p:ph idx="0" type="title"/>
          </p:nvPr>
        </p:nvSpPr>
        <p:spPr>
          <a:xfrm flipH="false" flipV="false" rot="0">
            <a:off x="2159563" y="4581128"/>
            <a:ext cx="5184576" cy="1344149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algn="ctr">
              <a:spcBef>
                <a:spcPts val="1600"/>
              </a:spcBef>
            </a:pP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работа с семьей</a:t>
            </a:r>
            <a:b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</a:b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взаимодействие с семьей</a:t>
            </a:r>
            <a:b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</a:b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консультирование семьи</a:t>
            </a:r>
            <a:endParaRPr b="true" sz="3000">
              <a:solidFill>
                <a:srgbClr val="F65D54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69" name="Shape 269"/>
          <p:cNvGrpSpPr/>
          <p:nvPr isPhoto="false"/>
        </p:nvGrpSpPr>
        <p:grpSpPr>
          <a:xfrm flipH="false" flipV="false" rot="0">
            <a:off x="4655840" y="2948947"/>
            <a:ext cx="4608512" cy="768085"/>
            <a:chOff x="0" y="0"/>
            <a:chExt cx="4608512" cy="768085"/>
          </a:xfrm>
        </p:grpSpPr>
        <p:sp>
          <p:nvSpPr>
            <p:cNvPr hidden="false" id="270" name="Shape 270"/>
            <p:cNvSpPr txBox="false"/>
            <p:nvPr isPhoto="false"/>
          </p:nvSpPr>
          <p:spPr>
            <a:xfrm flipH="false" flipV="false" rot="0">
              <a:off x="1728192" y="192021"/>
              <a:ext cx="115212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  <p:sp>
          <p:nvSpPr>
            <p:cNvPr hidden="false" id="271" name="Shape 271"/>
            <p:cNvSpPr txBox="false"/>
            <p:nvPr isPhoto="false"/>
          </p:nvSpPr>
          <p:spPr>
            <a:xfrm flipH="false" flipV="false" rot="0">
              <a:off x="0" y="0"/>
              <a:ext cx="1824203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(O1)S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72" name="Shape 272"/>
            <p:cNvSpPr txBox="false"/>
            <p:nvPr isPhoto="false"/>
          </p:nvSpPr>
          <p:spPr>
            <a:xfrm flipH="false" flipV="false" rot="0">
              <a:off x="2784309" y="48005"/>
              <a:ext cx="1824202" cy="672074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O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(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S1)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73" name="Shape 273"/>
            <p:cNvSpPr txBox="false"/>
            <p:nvPr isPhoto="false"/>
          </p:nvSpPr>
          <p:spPr>
            <a:xfrm flipH="false" flipV="false" rot="0">
              <a:off x="1920213" y="0"/>
              <a:ext cx="864096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3733">
                  <a:solidFill>
                    <a:srgbClr val="F65D54"/>
                  </a:solidFill>
                  <a:latin typeface="Calibri Light"/>
                  <a:ea typeface="Calibri Light"/>
                  <a:cs typeface="Calibri Light"/>
                </a:rPr>
                <a:t>?</a:t>
              </a:r>
              <a:endParaRPr sz="3733">
                <a:solidFill>
                  <a:srgbClr val="F65D54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74" name="Shape 274"/>
            <p:cNvSpPr txBox="false"/>
            <p:nvPr isPhoto="false"/>
          </p:nvSpPr>
          <p:spPr>
            <a:xfrm flipH="true" flipV="false" rot="0">
              <a:off x="1728192" y="576063"/>
              <a:ext cx="115212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</p:grpSp>
      <p:sp>
        <p:nvSpPr>
          <p:cNvPr hidden="false" id="275" name="Shape 275"/>
          <p:cNvSpPr txBox="true"/>
          <p:nvPr isPhoto="false"/>
        </p:nvSpPr>
        <p:spPr>
          <a:xfrm flipH="false" flipV="false" rot="0">
            <a:off x="431371" y="260648"/>
            <a:ext cx="8352928" cy="1101057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200">
                <a:solidFill>
                  <a:srgbClr val="00679D"/>
                </a:solidFill>
                <a:latin typeface="Arial"/>
                <a:ea typeface="Arial"/>
                <a:cs typeface="Arial"/>
              </a:rPr>
              <a:t>Методология проекта (МЫ-ОНИ): третья тема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76" name="GroupShape 2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7" name="Shape 277"/>
          <p:cNvSpPr txBox="true"/>
          <p:nvPr isPhoto="false">
            <p:ph idx="1" type="body"/>
          </p:nvPr>
        </p:nvSpPr>
        <p:spPr>
          <a:xfrm flipH="false" flipV="false" rot="0">
            <a:off x="239350" y="2180861"/>
            <a:ext cx="7680852" cy="211223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Знакомят 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Обучают 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Проводят мероприятия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…</a:t>
            </a:r>
          </a:p>
          <a:p>
            <a:pPr indent="0" marL="0">
              <a:buNone/>
            </a:pPr>
            <a:r>
              <a:rPr b="true" sz="2667">
                <a:solidFill>
                  <a:srgbClr val="FF0000"/>
                </a:solidFill>
                <a:latin typeface="Arial"/>
                <a:ea typeface="Arial"/>
                <a:cs typeface="Arial"/>
              </a:rPr>
              <a:t>Условия перехода на следующий этап (уровень)?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78" name="Shape 278"/>
          <p:cNvGrpSpPr/>
          <p:nvPr isPhoto="false"/>
        </p:nvGrpSpPr>
        <p:grpSpPr>
          <a:xfrm flipH="false" flipV="false" rot="0">
            <a:off x="143339" y="386696"/>
            <a:ext cx="336000" cy="336000"/>
            <a:chOff x="0" y="0"/>
            <a:chExt cx="336000" cy="336000"/>
          </a:xfrm>
        </p:grpSpPr>
        <p:sp>
          <p:nvSpPr>
            <p:cNvPr hidden="false" id="279" name="Shape 279"/>
            <p:cNvSpPr txBox="false"/>
            <p:nvPr isPhoto="false"/>
          </p:nvSpPr>
          <p:spPr>
            <a:xfrm flipH="false" flipV="false" rot="0">
              <a:off x="0" y="0"/>
              <a:ext cx="336000" cy="336000"/>
            </a:xfrm>
            <a:prstGeom prst="ellipse">
              <a:avLst/>
            </a:prstGeom>
            <a:solidFill>
              <a:srgbClr val="F65D54"/>
            </a:solidFill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endParaRPr sz="2133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hidden="false" id="280" name="Shape 280"/>
            <p:cNvSpPr txBox="false"/>
            <p:nvPr isPhoto="false"/>
          </p:nvSpPr>
          <p:spPr>
            <a:xfrm flipH="false" flipV="false" rot="0">
              <a:off x="71999" y="167999"/>
              <a:ext cx="19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olid"/>
              <a:tailEnd len="med" type="arrow" w="me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</p:grpSp>
      <p:sp>
        <p:nvSpPr>
          <p:cNvPr hidden="false" id="281" name="Shape 281"/>
          <p:cNvSpPr txBox="true"/>
          <p:nvPr isPhoto="false"/>
        </p:nvSpPr>
        <p:spPr>
          <a:xfrm flipH="false" flipV="false" rot="0">
            <a:off x="431371" y="260648"/>
            <a:ext cx="8352928" cy="588159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067">
                <a:solidFill>
                  <a:srgbClr val="00679D"/>
                </a:solidFill>
                <a:latin typeface="Arial"/>
                <a:ea typeface="Arial"/>
                <a:cs typeface="Arial"/>
              </a:rPr>
              <a:t>Третья тема (родительское собрание)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82" name="Shape 282"/>
          <p:cNvSpPr txBox="true"/>
          <p:nvPr isPhoto="false"/>
        </p:nvSpPr>
        <p:spPr>
          <a:xfrm flipH="false" flipV="false" rot="0">
            <a:off x="335360" y="1316765"/>
            <a:ext cx="4896544" cy="526605"/>
          </a:xfrm>
          <a:prstGeom prst="rect">
            <a:avLst/>
          </a:prstGeom>
          <a:solidFill>
            <a:srgbClr val="00679D"/>
          </a:solidFill>
        </p:spPr>
        <p:txBody>
          <a:bodyPr bIns="57524" lIns="115052" rIns="115052" tIns="57524" wrap="square">
            <a:spAutoFit/>
          </a:bodyPr>
          <a:p>
            <a:pPr algn="ctr" indent="0" marL="0"/>
            <a:r>
              <a:rPr b="true" sz="2667">
                <a:solidFill>
                  <a:schemeClr val="bg1"/>
                </a:solidFill>
                <a:latin typeface="Arial"/>
                <a:ea typeface="Arial"/>
                <a:cs typeface="Arial"/>
              </a:rPr>
              <a:t>«ОНИ С НАМИ (ОНИ НАС)»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83" name="GroupShape 28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284" name="Table 284"/>
          <p:cNvGraphicFramePr/>
          <p:nvPr isPhoto="false"/>
        </p:nvGraphicFramePr>
        <p:xfrm flipH="false" flipV="false" rot="0">
          <a:off x="335360" y="2139177"/>
          <a:ext cx="8832982" cy="2117315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416491"/>
                <a:gridCol w="4416491"/>
              </a:tblGrid>
              <a:tr h="4064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>
                        <a:buNone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Алгоритм взаимодействия</a:t>
                      </a: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Содержание</a:t>
                      </a:r>
                      <a:endParaRPr b="tru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t" anchorCtr="false" marB="60960" marL="121920" marR="121920" marT="60960" vert="horz">
                    <a:solidFill>
                      <a:srgbClr val="00679D"/>
                    </a:solidFill>
                  </a:tcPr>
                </a:tc>
              </a:tr>
              <a:tr h="170583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tru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4 шаг (уровень): взаимодействие </a:t>
                      </a:r>
                    </a:p>
                    <a:p>
                      <a:pPr algn="l" indent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(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субъект-субъектные</a:t>
                      </a:r>
                      <a:r>
                        <a:rPr b="false" sz="2100">
                          <a:solidFill>
                            <a:srgbClr val="00679D"/>
                          </a:solidFill>
                          <a:latin typeface="Arial"/>
                          <a:ea typeface="Arial"/>
                          <a:cs typeface="Arial"/>
                        </a:rPr>
                        <a:t> отношения)</a:t>
                      </a:r>
                    </a:p>
                  </a:txBody>
                  <a:tcPr anchor="ctr" anchorCtr="false" marB="60960" marL="121920" marR="121920" marT="6096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/>
                      <a:endParaRPr b="false" sz="1900">
                        <a:latin typeface="Arial"/>
                        <a:ea typeface="Arial"/>
                        <a:cs typeface="Arial"/>
                      </a:endParaRPr>
                    </a:p>
                  </a:txBody>
                  <a:tcPr anchor="ctr" anchorCtr="false" marB="60960" marL="121920" marR="121920" marT="60960" vert="horz"/>
                </a:tc>
              </a:tr>
            </a:tbl>
          </a:graphicData>
        </a:graphic>
      </p:graphicFrame>
      <p:sp>
        <p:nvSpPr>
          <p:cNvPr hidden="false" id="285" name="Shape 285"/>
          <p:cNvSpPr txBox="true"/>
          <p:nvPr isPhoto="false">
            <p:ph idx="0" type="title"/>
          </p:nvPr>
        </p:nvSpPr>
        <p:spPr>
          <a:xfrm flipH="false" flipV="false" rot="0">
            <a:off x="2159563" y="4581128"/>
            <a:ext cx="5184576" cy="1728192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algn="ctr">
              <a:spcBef>
                <a:spcPts val="1600"/>
              </a:spcBef>
            </a:pP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работа с семьей</a:t>
            </a:r>
            <a:b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</a:b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взаимодействие с семьей</a:t>
            </a:r>
            <a:b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</a:b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консультирование семьи помощь семье</a:t>
            </a:r>
            <a:endParaRPr b="true" sz="3000">
              <a:solidFill>
                <a:srgbClr val="F65D54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86" name="Shape 286"/>
          <p:cNvGrpSpPr/>
          <p:nvPr isPhoto="false"/>
        </p:nvGrpSpPr>
        <p:grpSpPr>
          <a:xfrm flipH="false" flipV="false" rot="0">
            <a:off x="4655840" y="2948947"/>
            <a:ext cx="4608512" cy="768085"/>
            <a:chOff x="0" y="0"/>
            <a:chExt cx="4608512" cy="768085"/>
          </a:xfrm>
        </p:grpSpPr>
        <p:sp>
          <p:nvSpPr>
            <p:cNvPr hidden="false" id="287" name="Shape 287"/>
            <p:cNvSpPr txBox="false"/>
            <p:nvPr isPhoto="false"/>
          </p:nvSpPr>
          <p:spPr>
            <a:xfrm flipH="false" flipV="false" rot="0">
              <a:off x="1728192" y="288031"/>
              <a:ext cx="115212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  <p:sp>
          <p:nvSpPr>
            <p:cNvPr hidden="false" id="288" name="Shape 288"/>
            <p:cNvSpPr txBox="false"/>
            <p:nvPr isPhoto="false"/>
          </p:nvSpPr>
          <p:spPr>
            <a:xfrm flipH="false" flipV="false" rot="0">
              <a:off x="0" y="0"/>
              <a:ext cx="1824203" cy="768085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(O1)S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89" name="Shape 289"/>
            <p:cNvSpPr txBox="false"/>
            <p:nvPr isPhoto="false"/>
          </p:nvSpPr>
          <p:spPr>
            <a:xfrm flipH="false" flipV="false" rot="0">
              <a:off x="2784309" y="48005"/>
              <a:ext cx="1824202" cy="672074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O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(</a:t>
              </a:r>
              <a:r>
                <a:rPr b="true" sz="48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S1)</a:t>
              </a:r>
              <a:endParaRPr sz="48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290" name="Shape 290"/>
            <p:cNvSpPr txBox="false"/>
            <p:nvPr isPhoto="false"/>
          </p:nvSpPr>
          <p:spPr>
            <a:xfrm flipH="true" flipV="false" rot="0">
              <a:off x="1728192" y="480053"/>
              <a:ext cx="1152128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headEnd len="med" type="none" w="med"/>
              <a:tailEnd len="lg" type="triangle" w="lg"/>
            </a:ln>
          </p:spPr>
        </p:sp>
      </p:grpSp>
      <p:sp>
        <p:nvSpPr>
          <p:cNvPr hidden="false" id="291" name="Shape 291"/>
          <p:cNvSpPr txBox="true"/>
          <p:nvPr isPhoto="false"/>
        </p:nvSpPr>
        <p:spPr>
          <a:xfrm flipH="false" flipV="false" rot="0">
            <a:off x="431371" y="260648"/>
            <a:ext cx="8352928" cy="1101057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200">
                <a:solidFill>
                  <a:srgbClr val="00679D"/>
                </a:solidFill>
                <a:latin typeface="Arial"/>
                <a:ea typeface="Arial"/>
                <a:cs typeface="Arial"/>
              </a:rPr>
              <a:t>Методология проекта (МЫ-ОНИ): четвертая тема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92" name="GroupShape 29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93" name="Shape 293"/>
          <p:cNvSpPr txBox="true"/>
          <p:nvPr isPhoto="false">
            <p:ph idx="1" type="body"/>
          </p:nvPr>
        </p:nvSpPr>
        <p:spPr>
          <a:xfrm flipH="false" flipV="false" rot="0">
            <a:off x="239350" y="2180861"/>
            <a:ext cx="7680852" cy="2112235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</a:t>
            </a: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… 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…</a:t>
            </a:r>
          </a:p>
          <a:p>
            <a:pPr>
              <a:buClr>
                <a:srgbClr val="F65D54"/>
              </a:buClr>
              <a:buFont typeface="Wingdings"/>
              <a:buChar char="ü"/>
            </a:pPr>
            <a:r>
              <a:rPr sz="2667">
                <a:solidFill>
                  <a:srgbClr val="00679D"/>
                </a:solidFill>
                <a:latin typeface="Arial"/>
                <a:ea typeface="Arial"/>
                <a:cs typeface="Arial"/>
              </a:rPr>
              <a:t>  … </a:t>
            </a:r>
            <a:endParaRPr sz="2667">
              <a:solidFill>
                <a:srgbClr val="00679D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hidden="false" id="294" name="Shape 294"/>
          <p:cNvGrpSpPr/>
          <p:nvPr isPhoto="false"/>
        </p:nvGrpSpPr>
        <p:grpSpPr>
          <a:xfrm flipH="false" flipV="false" rot="0">
            <a:off x="143339" y="386696"/>
            <a:ext cx="336000" cy="336000"/>
            <a:chOff x="0" y="0"/>
            <a:chExt cx="336000" cy="336000"/>
          </a:xfrm>
        </p:grpSpPr>
        <p:sp>
          <p:nvSpPr>
            <p:cNvPr hidden="false" id="295" name="Shape 295"/>
            <p:cNvSpPr txBox="false"/>
            <p:nvPr isPhoto="false"/>
          </p:nvSpPr>
          <p:spPr>
            <a:xfrm flipH="false" flipV="false" rot="0">
              <a:off x="0" y="0"/>
              <a:ext cx="336000" cy="336000"/>
            </a:xfrm>
            <a:prstGeom prst="ellipse">
              <a:avLst/>
            </a:prstGeom>
            <a:solidFill>
              <a:srgbClr val="F65D54"/>
            </a:solidFill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endParaRPr sz="2133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hidden="false" id="296" name="Shape 296"/>
            <p:cNvSpPr txBox="false"/>
            <p:nvPr isPhoto="false"/>
          </p:nvSpPr>
          <p:spPr>
            <a:xfrm flipH="false" flipV="false" rot="0">
              <a:off x="71999" y="167999"/>
              <a:ext cx="1920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solid"/>
              <a:tailEnd len="med" type="arrow" w="med"/>
            </a:ln>
          </p:spPr>
          <p:style>
            <a:lnRef idx="0"/>
            <a:fillRef idx="0">
              <a:schemeClr val="accent1"/>
            </a:fillRef>
            <a:effectRef idx="0"/>
            <a:fontRef idx="none"/>
          </p:style>
        </p:sp>
      </p:grpSp>
      <p:sp>
        <p:nvSpPr>
          <p:cNvPr hidden="false" id="297" name="Shape 297"/>
          <p:cNvSpPr txBox="true"/>
          <p:nvPr isPhoto="false"/>
        </p:nvSpPr>
        <p:spPr>
          <a:xfrm flipH="false" flipV="false" rot="0">
            <a:off x="431371" y="260648"/>
            <a:ext cx="8352928" cy="588159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067">
                <a:solidFill>
                  <a:srgbClr val="00679D"/>
                </a:solidFill>
                <a:latin typeface="Arial"/>
                <a:ea typeface="Arial"/>
                <a:cs typeface="Arial"/>
              </a:rPr>
              <a:t>Четвертая тема (родительское собрание)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298" name="Shape 298"/>
          <p:cNvSpPr txBox="true"/>
          <p:nvPr isPhoto="false"/>
        </p:nvSpPr>
        <p:spPr>
          <a:xfrm flipH="false" flipV="false" rot="0">
            <a:off x="335360" y="1316765"/>
            <a:ext cx="4896544" cy="526605"/>
          </a:xfrm>
          <a:prstGeom prst="rect">
            <a:avLst/>
          </a:prstGeom>
          <a:solidFill>
            <a:srgbClr val="00679D"/>
          </a:solidFill>
        </p:spPr>
        <p:txBody>
          <a:bodyPr bIns="57524" lIns="115052" rIns="115052" tIns="57524" wrap="square">
            <a:spAutoFit/>
          </a:bodyPr>
          <a:p>
            <a:pPr algn="ctr" indent="0" marL="0"/>
            <a:r>
              <a:rPr b="true" sz="2667">
                <a:solidFill>
                  <a:schemeClr val="bg1"/>
                </a:solidFill>
                <a:latin typeface="Arial"/>
                <a:ea typeface="Arial"/>
                <a:cs typeface="Arial"/>
              </a:rPr>
              <a:t>«ОНИ БЕЗ НАС»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99" name="GroupShape 2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0" name="Shape 300"/>
          <p:cNvSpPr txBox="true"/>
          <p:nvPr isPhoto="false">
            <p:ph idx="1" type="body"/>
          </p:nvPr>
        </p:nvSpPr>
        <p:spPr>
          <a:xfrm flipH="false" flipV="false" rot="0">
            <a:off x="3009900" y="1644493"/>
            <a:ext cx="6172200" cy="3807619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>
              <a:buNone/>
            </a:pPr>
            <a:endParaRPr>
              <a:latin typeface="Arial"/>
              <a:ea typeface="Arial"/>
              <a:cs typeface="Arial"/>
            </a:endParaRPr>
          </a:p>
          <a:p>
            <a:pPr>
              <a:buNone/>
            </a:pPr>
            <a:endParaRPr>
              <a:latin typeface="Arial"/>
              <a:ea typeface="Arial"/>
              <a:cs typeface="Arial"/>
            </a:endParaRPr>
          </a:p>
        </p:txBody>
      </p:sp>
      <p:grpSp>
        <p:nvGrpSpPr>
          <p:cNvPr hidden="false" id="301" name="Shape 301"/>
          <p:cNvGrpSpPr/>
          <p:nvPr isPhoto="false"/>
        </p:nvGrpSpPr>
        <p:grpSpPr>
          <a:xfrm flipH="false" flipV="false" rot="0">
            <a:off x="1007435" y="1604797"/>
            <a:ext cx="4800533" cy="3552395"/>
            <a:chOff x="0" y="0"/>
            <a:chExt cx="4800533" cy="3552395"/>
          </a:xfrm>
        </p:grpSpPr>
        <p:sp>
          <p:nvSpPr>
            <p:cNvPr hidden="false" id="302" name="Shape 302"/>
            <p:cNvSpPr txBox="false"/>
            <p:nvPr isPhoto="false"/>
          </p:nvSpPr>
          <p:spPr>
            <a:xfrm flipH="false" flipV="false" rot="0">
              <a:off x="1799847" y="0"/>
              <a:ext cx="2869379" cy="2799806"/>
            </a:xfrm>
            <a:prstGeom prst="ellipse">
              <a:avLst/>
            </a:prstGeom>
            <a:noFill/>
            <a:ln w="38100">
              <a:solidFill>
                <a:srgbClr val="F65D54"/>
              </a:solidFill>
              <a:prstDash val="solid"/>
            </a:ln>
          </p:spPr>
          <p:txBody>
            <a:bodyPr anchor="ctr" bIns="45720" lIns="91440" rIns="91440" tIns="45720"/>
            <a:p>
              <a:pPr algn="ctr" indent="0" marL="0"/>
              <a:endParaRPr sz="24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303" name="Shape 303"/>
            <p:cNvSpPr txBox="false"/>
            <p:nvPr isPhoto="false"/>
          </p:nvSpPr>
          <p:spPr>
            <a:xfrm flipH="false" flipV="false" rot="1439437">
              <a:off x="0" y="754996"/>
              <a:ext cx="4800533" cy="2797398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prstDash val="solid"/>
            </a:ln>
          </p:spPr>
          <p:txBody>
            <a:bodyPr anchor="ctr" bIns="45720" lIns="91440" rIns="91440" tIns="45720"/>
            <a:p>
              <a:pPr algn="ctr" indent="0" marL="0"/>
              <a:endParaRPr sz="24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304" name="Shape 304"/>
            <p:cNvSpPr txBox="false"/>
            <p:nvPr isPhoto="false"/>
          </p:nvSpPr>
          <p:spPr>
            <a:xfrm flipH="false" flipV="false" rot="10577669">
              <a:off x="1598974" y="1305049"/>
              <a:ext cx="427293" cy="612814"/>
            </a:xfrm>
            <a:prstGeom prst="triangle">
              <a:avLst/>
            </a:prstGeom>
            <a:solidFill>
              <a:srgbClr val="F65D54"/>
            </a:solidFill>
            <a:ln w="12700">
              <a:solidFill>
                <a:srgbClr val="F65D54"/>
              </a:solidFill>
              <a:prstDash val="solid"/>
            </a:ln>
          </p:spPr>
          <p:txBody>
            <a:bodyPr anchor="ctr" bIns="45720" lIns="91440" rIns="91440" tIns="45720"/>
            <a:p>
              <a:pPr algn="ctr" indent="0" marL="0"/>
              <a:endParaRPr sz="24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305" name="Shape 305"/>
            <p:cNvSpPr txBox="false"/>
            <p:nvPr isPhoto="false"/>
          </p:nvSpPr>
          <p:spPr>
            <a:xfrm flipH="false" flipV="false" rot="0">
              <a:off x="1728192" y="1292218"/>
              <a:ext cx="1986493" cy="1722958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96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S</a:t>
              </a:r>
              <a:endParaRPr sz="96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  <p:sp>
          <p:nvSpPr>
            <p:cNvPr hidden="false" id="306" name="Shape 306"/>
            <p:cNvSpPr txBox="false"/>
            <p:nvPr isPhoto="false"/>
          </p:nvSpPr>
          <p:spPr>
            <a:xfrm flipH="false" flipV="false" rot="0">
              <a:off x="2208245" y="1849560"/>
              <a:ext cx="882886" cy="861479"/>
            </a:xfrm>
            <a:prstGeom prst="rect">
              <a:avLst/>
            </a:prstGeom>
            <a:noFill/>
            <a:ln>
              <a:noFill/>
            </a:ln>
          </p:spPr>
          <p:txBody>
            <a:bodyPr anchor="ctr" bIns="45720" lIns="91440" rIns="91440" tIns="45720"/>
            <a:p>
              <a:pPr algn="ctr" indent="0" marL="0"/>
              <a:r>
                <a:rPr b="true" sz="3200">
                  <a:solidFill>
                    <a:srgbClr val="000000"/>
                  </a:solidFill>
                  <a:latin typeface="Calibri Light"/>
                  <a:ea typeface="Calibri Light"/>
                  <a:cs typeface="Calibri Light"/>
                </a:rPr>
                <a:t>o</a:t>
              </a:r>
              <a:endParaRPr sz="3200">
                <a:solidFill>
                  <a:schemeClr val="lt1"/>
                </a:solidFill>
                <a:latin typeface="Calibri Light"/>
                <a:ea typeface="Calibri Light"/>
                <a:cs typeface="Calibri Light"/>
              </a:endParaRPr>
            </a:p>
          </p:txBody>
        </p:sp>
      </p:grpSp>
      <p:sp>
        <p:nvSpPr>
          <p:cNvPr hidden="false" id="307" name="Shape 307"/>
          <p:cNvSpPr txBox="true"/>
          <p:nvPr isPhoto="false"/>
        </p:nvSpPr>
        <p:spPr>
          <a:xfrm flipH="false" flipV="false" rot="0">
            <a:off x="431371" y="260648"/>
            <a:ext cx="8352928" cy="608614"/>
          </a:xfrm>
          <a:prstGeom prst="rect">
            <a:avLst/>
          </a:prstGeom>
          <a:noFill/>
        </p:spPr>
        <p:txBody>
          <a:bodyPr bIns="57524" lIns="115052" rIns="115052" tIns="57524" wrap="square">
            <a:spAutoFit/>
          </a:bodyPr>
          <a:p>
            <a:pPr algn="l" indent="0" marL="0"/>
            <a:r>
              <a:rPr b="true" sz="3200">
                <a:solidFill>
                  <a:srgbClr val="00679D"/>
                </a:solidFill>
                <a:latin typeface="Arial"/>
                <a:ea typeface="Arial"/>
                <a:cs typeface="Arial"/>
              </a:rPr>
              <a:t>Результат взаимодействия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308" name="Shape 308"/>
          <p:cNvSpPr txBox="true"/>
          <p:nvPr isPhoto="false">
            <p:ph idx="0" type="title"/>
          </p:nvPr>
        </p:nvSpPr>
        <p:spPr>
          <a:xfrm flipH="false" flipV="false" rot="0">
            <a:off x="1583499" y="4677139"/>
            <a:ext cx="5184576" cy="864096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algn="ctr">
              <a:spcBef>
                <a:spcPts val="1600"/>
              </a:spcBef>
            </a:pPr>
            <a:r>
              <a:rPr b="true" sz="3000">
                <a:solidFill>
                  <a:srgbClr val="F65D54"/>
                </a:solidFill>
                <a:latin typeface="Arial"/>
                <a:ea typeface="Arial"/>
                <a:cs typeface="Arial"/>
              </a:rPr>
              <a:t>поддержка семьи</a:t>
            </a:r>
            <a:endParaRPr b="true" sz="3000">
              <a:solidFill>
                <a:srgbClr val="F65D54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4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09" name="GroupShape 30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0" name="Shape 310"/>
          <p:cNvSpPr txBox="true"/>
          <p:nvPr isPhoto="false"/>
        </p:nvSpPr>
        <p:spPr>
          <a:xfrm flipH="false" flipV="false" rot="0">
            <a:off x="3352800" y="5354243"/>
            <a:ext cx="5829300" cy="67633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endParaRPr b="true" sz="165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1828800"/>
            <a:endParaRPr b="true" sz="165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11" name="Shape 311"/>
          <p:cNvSpPr txBox="true"/>
          <p:nvPr isPhoto="false"/>
        </p:nvSpPr>
        <p:spPr>
          <a:xfrm flipH="false" flipV="false" rot="0">
            <a:off x="3695700" y="1322787"/>
            <a:ext cx="5829300" cy="34624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r>
              <a:rPr b="true" sz="1650">
                <a:solidFill>
                  <a:srgbClr val="800000"/>
                </a:solidFill>
                <a:latin typeface="Arial"/>
                <a:ea typeface="Arial"/>
                <a:cs typeface="Arial"/>
              </a:rPr>
              <a:t>применение </a:t>
            </a:r>
            <a:endParaRPr b="true" sz="1650">
              <a:solidFill>
                <a:srgbClr val="8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12" name="Shape 312"/>
          <p:cNvSpPr txBox="true"/>
          <p:nvPr isPhoto="false"/>
        </p:nvSpPr>
        <p:spPr>
          <a:xfrm flipH="false" flipV="false" rot="0">
            <a:off x="3752850" y="1762125"/>
            <a:ext cx="5543550" cy="369332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0"/>
            <a:endParaRPr b="true" sz="1800">
              <a:solidFill>
                <a:srgbClr val="6633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313" name="Shape 313"/>
          <p:cNvSpPr txBox="true"/>
          <p:nvPr isPhoto="false"/>
        </p:nvSpPr>
        <p:spPr>
          <a:xfrm flipH="false" flipV="false" rot="0">
            <a:off x="3504012" y="4238626"/>
            <a:ext cx="5507831" cy="923330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000125"/>
            <a:r>
              <a:rPr b="true" sz="1800">
                <a:solidFill>
                  <a:schemeClr val="tx1"/>
                </a:solidFill>
                <a:latin typeface="Arial"/>
                <a:ea typeface="Arial"/>
                <a:cs typeface="Arial"/>
              </a:rPr>
              <a:t>Предоставление родителям возможности участия в жизни ребенка в ДОО</a:t>
            </a:r>
            <a:endParaRPr sz="1800">
              <a:solidFill>
                <a:srgbClr val="800000"/>
              </a:solidFill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14" name="Table 314"/>
          <p:cNvGraphicFramePr/>
          <p:nvPr isPhoto="false"/>
        </p:nvGraphicFramePr>
        <p:xfrm flipH="false" flipV="false" rot="0">
          <a:off x="3342086" y="1905002"/>
          <a:ext cx="5292329" cy="2055019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1565672"/>
                <a:gridCol w="1712119"/>
                <a:gridCol w="2014538"/>
              </a:tblGrid>
              <a:tr h="89773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Родители списочно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Помощь группе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1.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…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31.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4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15" name="GroupShape 31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6" name="Shape 316"/>
          <p:cNvSpPr txBox="true"/>
          <p:nvPr isPhoto="false"/>
        </p:nvSpPr>
        <p:spPr>
          <a:xfrm flipH="false" flipV="false" rot="0">
            <a:off x="3352800" y="5354243"/>
            <a:ext cx="5829300" cy="67633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endParaRPr b="true" sz="165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1828800"/>
            <a:endParaRPr b="true" sz="165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17" name="Shape 317"/>
          <p:cNvSpPr txBox="true"/>
          <p:nvPr isPhoto="false"/>
        </p:nvSpPr>
        <p:spPr>
          <a:xfrm flipH="false" flipV="false" rot="0">
            <a:off x="3695700" y="1322787"/>
            <a:ext cx="5829300" cy="346248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828800"/>
            <a:r>
              <a:rPr b="true" sz="1650">
                <a:solidFill>
                  <a:srgbClr val="800000"/>
                </a:solidFill>
                <a:latin typeface="Arial"/>
                <a:ea typeface="Arial"/>
                <a:cs typeface="Arial"/>
              </a:rPr>
              <a:t>применение </a:t>
            </a:r>
            <a:endParaRPr b="true" sz="1650">
              <a:solidFill>
                <a:srgbClr val="8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18" name="Shape 318"/>
          <p:cNvSpPr txBox="true"/>
          <p:nvPr isPhoto="false"/>
        </p:nvSpPr>
        <p:spPr>
          <a:xfrm flipH="false" flipV="false" rot="0">
            <a:off x="3752850" y="1762125"/>
            <a:ext cx="5543550" cy="369332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0"/>
            <a:endParaRPr b="true" sz="1800">
              <a:solidFill>
                <a:srgbClr val="6633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319" name="Shape 319"/>
          <p:cNvSpPr txBox="true"/>
          <p:nvPr isPhoto="false"/>
        </p:nvSpPr>
        <p:spPr>
          <a:xfrm flipH="false" flipV="false" rot="0">
            <a:off x="3504012" y="4238626"/>
            <a:ext cx="5507831" cy="923330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1000125"/>
            <a:r>
              <a:rPr b="true" sz="1800">
                <a:solidFill>
                  <a:schemeClr val="tx1"/>
                </a:solidFill>
                <a:latin typeface="Arial"/>
                <a:ea typeface="Arial"/>
                <a:cs typeface="Arial"/>
              </a:rPr>
              <a:t>Предоставление родителям возможности участия в жизни ребенка в ДОО</a:t>
            </a:r>
            <a:endParaRPr sz="1800">
              <a:solidFill>
                <a:srgbClr val="800000"/>
              </a:solidFill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320" name="Table 320"/>
          <p:cNvGraphicFramePr/>
          <p:nvPr isPhoto="false"/>
        </p:nvGraphicFramePr>
        <p:xfrm flipH="false" flipV="false" rot="0">
          <a:off x="3342086" y="1905002"/>
          <a:ext cx="5292329" cy="2055019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1565672"/>
                <a:gridCol w="1712119"/>
                <a:gridCol w="2014538"/>
              </a:tblGrid>
              <a:tr h="89773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Родители списочно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Роли в группе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100"/>
                        <a:t>1.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…</a:t>
                      </a:r>
                    </a:p>
                    <a:p>
                      <a:pPr indent="0" lvl="0" marL="0">
                        <a:buNone/>
                      </a:pPr>
                      <a:r>
                        <a:rPr sz="2100"/>
                        <a:t>31.</a:t>
                      </a:r>
                      <a:endParaRPr sz="2100"/>
                    </a:p>
                  </a:txBody>
                  <a:tcPr anchor="t" anchorCtr="false" marB="34290" marL="68580" marR="68580" marT="3429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2100"/>
                    </a:p>
                  </a:txBody>
                  <a:tcPr anchor="t" anchorCtr="false" marB="34290" marL="68580" marR="68580" marT="3429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4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21" name="GroupShape 32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5" name="GroupShape 9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6" name="Shape 9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Дети: показатели развития</a:t>
            </a:r>
          </a:p>
        </p:txBody>
      </p:sp>
      <p:sp>
        <p:nvSpPr>
          <p:cNvPr hidden="false" id="97" name="Shape 97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Активность</a:t>
            </a:r>
          </a:p>
          <a:p>
            <a:pPr indent="0" marL="0">
              <a:buNone/>
            </a:pPr>
            <a:r>
              <a:t>Инициативность</a:t>
            </a:r>
          </a:p>
          <a:p>
            <a:pPr indent="0" marL="0">
              <a:buNone/>
            </a:pPr>
            <a:r>
              <a:t>Самостоятельность </a:t>
            </a:r>
          </a:p>
          <a:p>
            <a:pPr indent="0" marL="0">
              <a:buNone/>
            </a:pPr>
            <a:r>
              <a:t>Творчество </a:t>
            </a:r>
          </a:p>
          <a:p>
            <a:pPr indent="0" marL="0">
              <a:buNone/>
            </a:pPr>
          </a:p>
          <a:p>
            <a:pPr indent="0" marL="0">
              <a:buNone/>
            </a:pPr>
          </a:p>
        </p:txBody>
      </p:sp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8" name="GroupShape 9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9" name="Shape 99"/>
          <p:cNvSpPr txBox="true"/>
          <p:nvPr isPhoto="false">
            <p:ph idx="4294967295" type="title"/>
          </p:nvPr>
        </p:nvSpPr>
        <p:spPr>
          <a:xfrm flipH="false" flipV="false" rot="0">
            <a:off x="2424114" y="404813"/>
            <a:ext cx="7793036" cy="5508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000"/>
              <a:t>Интеграция специалистов</a:t>
            </a:r>
          </a:p>
        </p:txBody>
      </p:sp>
      <p:sp>
        <p:nvSpPr>
          <p:cNvPr hidden="false" id="100" name="Shape 100"/>
          <p:cNvSpPr txBox="false"/>
          <p:nvPr isPhoto="false"/>
        </p:nvSpPr>
        <p:spPr>
          <a:xfrm flipH="false" flipV="false" rot="0">
            <a:off x="1524001" y="-184666"/>
            <a:ext cx="184730" cy="369332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 wrap="none">
            <a:spAutoFit/>
          </a:bodyPr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1" name="GroupShape 10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02" name="Table 102"/>
          <p:cNvGraphicFramePr/>
          <p:nvPr isPhoto="false">
            <p:ph idx="1" type="body"/>
          </p:nvPr>
        </p:nvGraphicFramePr>
        <p:xfrm flipH="false" flipV="false" rot="0">
          <a:off x="763905" y="996448"/>
          <a:ext cx="10589895" cy="518668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6410325"/>
                <a:gridCol w="2239645"/>
                <a:gridCol w="1939925"/>
              </a:tblGrid>
              <a:tr h="116014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показатели развития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дошкольный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младший школьный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51816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ведущий вид деятельности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  <a:tr h="51816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ведущий вид общения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  <a:tr h="94488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психологическое новообразование стабильного периода развития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  <a:tr h="6096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центральная психическая функция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  <a:tr h="143573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800"/>
                        <a:t>психологическое новообразование критического периода развития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3" name="GroupShape 10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4" name="Shape 104"/>
          <p:cNvSpPr txBox="false"/>
          <p:nvPr isPhoto="false"/>
        </p:nvSpPr>
        <p:spPr>
          <a:xfrm flipH="false" flipV="false" rot="0">
            <a:off x="1524001" y="-184666"/>
            <a:ext cx="184730" cy="369332"/>
          </a:xfrm>
          <a:prstGeom prst="rect">
            <a:avLst/>
          </a:prstGeom>
          <a:noFill/>
          <a:ln>
            <a:noFill/>
          </a:ln>
        </p:spPr>
        <p:txBody>
          <a:bodyPr anchor="ctr" bIns="45720" lIns="91440" rIns="91440" tIns="45720" wrap="none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9pPr>
          </a:lstStyle>
          <a:p>
            <a:endParaRPr>
              <a:latin typeface="Arial"/>
              <a:ea typeface="Arial"/>
              <a:cs typeface="Arial"/>
            </a:endParaRPr>
          </a:p>
        </p:txBody>
      </p:sp>
      <p:sp>
        <p:nvSpPr>
          <p:cNvPr hidden="false" id="105" name="Shape 105"/>
          <p:cNvSpPr txBox="false"/>
          <p:nvPr isPhoto="false"/>
        </p:nvSpPr>
        <p:spPr>
          <a:xfrm flipH="false" flipV="false" rot="0">
            <a:off x="4800601" y="228600"/>
            <a:ext cx="2600325" cy="579438"/>
          </a:xfrm>
          <a:prstGeom prst="rect">
            <a:avLst/>
          </a:prstGeom>
          <a:noFill/>
          <a:ln>
            <a:noFill/>
          </a:ln>
        </p:spPr>
        <p:txBody>
          <a:bodyPr bIns="45720" lIns="91440" rIns="91440" tIns="45720" wrap="none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1pPr>
            <a:lvl2pPr algn="l" indent="-285750" lvl="1" marL="74295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2pPr>
            <a:lvl3pPr algn="l" indent="-228600" lvl="2" marL="1143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3pPr>
            <a:lvl4pPr algn="l" indent="-228600" lvl="3" marL="1600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4pPr>
            <a:lvl5pPr algn="l" indent="-228600" lvl="4" marL="20574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5pPr>
            <a:lvl6pPr algn="l" indent="-228600" lvl="5" marL="25146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6pPr>
            <a:lvl7pPr algn="l" indent="-228600" lvl="6" marL="29718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7pPr>
            <a:lvl8pPr algn="l" indent="-228600" lvl="7" marL="34290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8pPr>
            <a:lvl9pPr algn="l" indent="-228600" lvl="8" marL="3886200">
              <a:defRPr sz="180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lvl9pPr>
          </a:lstStyle>
          <a:p>
            <a:r>
              <a:rPr b="true" sz="3200">
                <a:latin typeface="Arial"/>
                <a:ea typeface="Arial"/>
                <a:cs typeface="Arial"/>
              </a:rPr>
              <a:t>РЕЗУЛЬТАТ</a:t>
            </a:r>
          </a:p>
        </p:txBody>
      </p:sp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6" name="GroupShape 10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7" name="Shape 10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4400">
                <a:latin typeface="Times New Roman"/>
                <a:ea typeface="Times New Roman"/>
                <a:cs typeface="Times New Roman"/>
              </a:rPr>
              <a:t>Родители</a:t>
            </a:r>
            <a:endParaRPr sz="4400"/>
          </a:p>
        </p:txBody>
      </p:sp>
      <p:sp>
        <p:nvSpPr>
          <p:cNvPr hidden="false" id="108" name="Shape 108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MyOffice-CoreFramework-Android/35-1293.911.9687.924.1@07277fa9125d0a3f5e88f9c37df869f86b5b38e1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2023-08-13T15:24:20Z</dcterms:created>
  <dcterms:modified xsi:type="dcterms:W3CDTF">2025-02-06T04:02:08Z</dcterms:modified>
</cp:coreProperties>
</file>