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extended-properties+xml" PartName="/docProps/app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11.xml"/>
  <Override ContentType="application/vnd.openxmlformats-officedocument.presentationml.slide+xml" PartName="/ppt/slides/slide12.xml"/>
  <Override ContentType="application/vnd.openxmlformats-officedocument.presentationml.slide+xml" PartName="/ppt/slides/slide13.xml"/>
  <Override ContentType="application/vnd.openxmlformats-officedocument.presentationml.slide+xml" PartName="/ppt/slides/slide14.xml"/>
  <Override ContentType="application/vnd.openxmlformats-officedocument.presentationml.slide+xml" PartName="/ppt/slides/slide15.xml"/>
  <Override ContentType="application/vnd.openxmlformats-officedocument.presentationml.slide+xml" PartName="/ppt/slides/slide16.xml"/>
  <Override ContentType="application/vnd.openxmlformats-officedocument.presentationml.slide+xml" PartName="/ppt/slides/slide17.xml"/>
  <Override ContentType="application/vnd.openxmlformats-officedocument.presentationml.slide+xml" PartName="/ppt/slides/slide18.xml"/>
  <Override ContentType="application/vnd.openxmlformats-officedocument.presentationml.slide+xml" PartName="/ppt/slides/slide19.xml"/>
  <Override ContentType="application/vnd.openxmlformats-officedocument.presentationml.slide+xml" PartName="/ppt/slides/slide2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22.xml"/>
  <Override ContentType="application/vnd.openxmlformats-officedocument.presentationml.slide+xml" PartName="/ppt/slides/slide23.xml"/>
  <Override ContentType="application/vnd.openxmlformats-officedocument.presentationml.slide+xml" PartName="/ppt/slides/slide24.xml"/>
  <Override ContentType="application/vnd.openxmlformats-officedocument.presentationml.slide+xml" PartName="/ppt/slides/slide25.xml"/>
  <Override ContentType="application/vnd.openxmlformats-officedocument.presentationml.slide+xml" PartName="/ppt/slides/slide26.xml"/>
  <Override ContentType="application/vnd.openxmlformats-officedocument.presentationml.slide+xml" PartName="/ppt/slides/slide27.xml"/>
  <Override ContentType="application/vnd.openxmlformats-officedocument.presentationml.slide+xml" PartName="/ppt/slides/slide28.xml"/>
  <Override ContentType="application/vnd.openxmlformats-officedocument.presentationml.slide+xml" PartName="/ppt/slides/slide29.xml"/>
  <Override ContentType="application/vnd.openxmlformats-officedocument.presentationml.slide+xml" PartName="/ppt/slides/slide3.xml"/>
  <Override ContentType="application/vnd.openxmlformats-officedocument.presentationml.slide+xml" PartName="/ppt/slides/slide30.xml"/>
  <Override ContentType="application/vnd.openxmlformats-officedocument.presentationml.slide+xml" PartName="/ppt/slides/slide31.xml"/>
  <Override ContentType="application/vnd.openxmlformats-officedocument.presentationml.slide+xml" PartName="/ppt/slides/slide32.xml"/>
  <Override ContentType="application/vnd.openxmlformats-officedocument.presentationml.slide+xml" PartName="/ppt/slides/slide33.xml"/>
  <Override ContentType="application/vnd.openxmlformats-officedocument.presentationml.slide+xml" PartName="/ppt/slides/slide34.xml"/>
  <Override ContentType="application/vnd.openxmlformats-officedocument.presentationml.slide+xml" PartName="/ppt/slides/slide35.xml"/>
  <Override ContentType="application/vnd.openxmlformats-officedocument.presentationml.slide+xml" PartName="/ppt/slides/slide36.xml"/>
  <Override ContentType="application/vnd.openxmlformats-officedocument.presentationml.slide+xml" PartName="/ppt/slides/slide37.xml"/>
  <Override ContentType="application/vnd.openxmlformats-officedocument.presentationml.slide+xml" PartName="/ppt/slides/slide38.xml"/>
  <Override ContentType="application/vnd.openxmlformats-officedocument.presentationml.slide+xml" PartName="/ppt/slides/slide39.xml"/>
  <Override ContentType="application/vnd.openxmlformats-officedocument.presentationml.slide+xml" PartName="/ppt/slides/slide4.xml"/>
  <Override ContentType="application/vnd.openxmlformats-officedocument.presentationml.slide+xml" PartName="/ppt/slides/slide40.xml"/>
  <Override ContentType="application/vnd.openxmlformats-officedocument.presentationml.slide+xml" PartName="/ppt/slides/slide41.xml"/>
  <Override ContentType="application/vnd.openxmlformats-officedocument.presentationml.slide+xml" PartName="/ppt/slides/slide42.xml"/>
  <Override ContentType="application/vnd.openxmlformats-officedocument.presentationml.slide+xml" PartName="/ppt/slides/slide43.xml"/>
  <Override ContentType="application/vnd.openxmlformats-officedocument.presentationml.slide+xml" PartName="/ppt/slides/slide44.xml"/>
  <Override ContentType="application/vnd.openxmlformats-officedocument.presentationml.slide+xml" PartName="/ppt/slides/slide45.xml"/>
  <Override ContentType="application/vnd.openxmlformats-officedocument.presentationml.slide+xml" PartName="/ppt/slides/slide46.xml"/>
  <Override ContentType="application/vnd.openxmlformats-officedocument.presentationml.slide+xml" PartName="/ppt/slides/slide47.xml"/>
  <Override ContentType="application/vnd.openxmlformats-officedocument.presentationml.slide+xml" PartName="/ppt/slides/slide48.xml"/>
  <Override ContentType="application/vnd.openxmlformats-officedocument.presentationml.slide+xml" PartName="/ppt/slides/slide49.xml"/>
  <Override ContentType="application/vnd.openxmlformats-officedocument.presentationml.slide+xml" PartName="/ppt/slides/slide5.xml"/>
  <Override ContentType="application/vnd.openxmlformats-officedocument.presentationml.slide+xml" PartName="/ppt/slides/slide50.xml"/>
  <Override ContentType="application/vnd.openxmlformats-officedocument.presentationml.slide+xml" PartName="/ppt/slides/slide51.xml"/>
  <Override ContentType="application/vnd.openxmlformats-officedocument.presentationml.slide+xml" PartName="/ppt/slides/slide52.xml"/>
  <Override ContentType="application/vnd.openxmlformats-officedocument.presentationml.slide+xml" PartName="/ppt/slides/slide53.xml"/>
  <Override ContentType="application/vnd.openxmlformats-officedocument.presentationml.slide+xml" PartName="/ppt/slides/slide54.xml"/>
  <Override ContentType="application/vnd.openxmlformats-officedocument.presentationml.slide+xml" PartName="/ppt/slides/slide55.xml"/>
  <Override ContentType="application/vnd.openxmlformats-officedocument.presentationml.slide+xml" PartName="/ppt/slides/slide56.xml"/>
  <Override ContentType="application/vnd.openxmlformats-officedocument.presentationml.slide+xml" PartName="/ppt/slides/slide57.xml"/>
  <Override ContentType="application/vnd.openxmlformats-officedocument.presentationml.slide+xml" PartName="/ppt/slides/slide58.xml"/>
  <Override ContentType="application/vnd.openxmlformats-officedocument.presentationml.slide+xml" PartName="/ppt/slides/slide59.xml"/>
  <Override ContentType="application/vnd.openxmlformats-officedocument.presentationml.slide+xml" PartName="/ppt/slides/slide6.xml"/>
  <Override ContentType="application/vnd.openxmlformats-officedocument.presentationml.slide+xml" PartName="/ppt/slides/slide60.xml"/>
  <Override ContentType="application/vnd.openxmlformats-officedocument.presentationml.slide+xml" PartName="/ppt/slides/slide61.xml"/>
  <Override ContentType="application/vnd.openxmlformats-officedocument.presentationml.slide+xml" PartName="/ppt/slides/slide62.xml"/>
  <Override ContentType="application/vnd.openxmlformats-officedocument.presentationml.slide+xml" PartName="/ppt/slides/slide63.xml"/>
  <Override ContentType="application/vnd.openxmlformats-officedocument.presentationml.slide+xml" PartName="/ppt/slides/slide7.xml"/>
  <Override ContentType="application/vnd.openxmlformats-officedocument.presentationml.slide+xml" PartName="/ppt/slides/slide8.xml"/>
  <Override ContentType="application/vnd.openxmlformats-officedocument.presentationml.slide+xml" PartName="/ppt/slides/slide9.xml"/>
  <Override ContentType="application/vnd.openxmlformats-officedocument.presentationml.tableStyles+xml" PartName="/ppt/tableStyles.xml"/>
  <Override ContentType="application/vnd.openxmlformats-officedocument.theme+xml" PartName="/ppt/theme/theme1.xml"/>
</Types>
</file>

<file path=_rels/.rels><?xml version="1.0" encoding="UTF-8" standalone="no" ?>
<Relationships xmlns="http://schemas.openxmlformats.org/package/2006/relationships">
  <Relationship Id="rId1" Target="ppt/presentation.xml" Type="http://schemas.openxmlformats.org/officeDocument/2006/relationships/officeDocument"/>
  <Relationship Id="rId2" Target="docProps/app.xml" Type="http://schemas.openxmlformats.org/officeDocument/2006/relationships/extended-properties"/>
  <Relationship Id="rId3" Target="docProps/core.xml" Type="http://schemas.openxmlformats.org/package/2006/relationships/metadata/core-properties"/>
</Relationships>

</file>

<file path=ppt/presentation.xml><?xml version="1.0" encoding="utf-8"?>
<p:presentation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>
  <p:sldMasterIdLst>
    <p:sldMasterId id="2147483648" r:id="rId2"/>
  </p:sld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6" r:id="rId33"/>
    <p:sldId id="287" r:id="rId34"/>
    <p:sldId id="288" r:id="rId35"/>
    <p:sldId id="289" r:id="rId36"/>
    <p:sldId id="290" r:id="rId37"/>
    <p:sldId id="291" r:id="rId38"/>
    <p:sldId id="292" r:id="rId39"/>
    <p:sldId id="293" r:id="rId40"/>
    <p:sldId id="294" r:id="rId41"/>
    <p:sldId id="295" r:id="rId42"/>
    <p:sldId id="296" r:id="rId43"/>
    <p:sldId id="297" r:id="rId44"/>
    <p:sldId id="298" r:id="rId45"/>
    <p:sldId id="299" r:id="rId46"/>
    <p:sldId id="300" r:id="rId47"/>
    <p:sldId id="301" r:id="rId48"/>
    <p:sldId id="302" r:id="rId49"/>
    <p:sldId id="303" r:id="rId50"/>
    <p:sldId id="304" r:id="rId51"/>
    <p:sldId id="305" r:id="rId52"/>
    <p:sldId id="306" r:id="rId53"/>
    <p:sldId id="307" r:id="rId54"/>
    <p:sldId id="308" r:id="rId55"/>
    <p:sldId id="309" r:id="rId56"/>
    <p:sldId id="310" r:id="rId57"/>
    <p:sldId id="311" r:id="rId58"/>
    <p:sldId id="312" r:id="rId59"/>
    <p:sldId id="313" r:id="rId60"/>
    <p:sldId id="314" r:id="rId61"/>
    <p:sldId id="315" r:id="rId62"/>
    <p:sldId id="316" r:id="rId63"/>
    <p:sldId id="317" r:id="rId64"/>
    <p:sldId id="318" r:id="rId65"/>
  </p:sldIdLst>
  <p:sldSz cx="12192000" cy="6858000"/>
  <p:notesSz cx="6858000" cy="12192000"/>
</p:presentation>
</file>

<file path=ppt/tableStyles.xml><?xml version="1.0" encoding="utf-8"?>
<a:tblStyleLs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def="{5C22544A-7EE6-4342-B048-85BDC9FD1C3A}">
  <a:tblStyle styleId="{5C22544A-7EE6-4342-B048-85BDC9FD1C3A}" styleName="Средний стиль 2 — акцент 1">
    <a:wholeTbl>
      <a:tcTxStyle b="def" i="def">
        <a:fontRef idx="minor"/>
        <a:schemeClr val="dk1"/>
      </a:tcTxStyle>
      <a:tcStyle>
        <a:tcBdr>
          <a:left>
            <a:ln w="12700">
              <a:solidFill>
                <a:schemeClr val="lt1"/>
              </a:solidFill>
              <a:prstDash val="solid"/>
            </a:ln>
          </a:left>
          <a:right>
            <a:ln w="12700">
              <a:solidFill>
                <a:schemeClr val="lt1"/>
              </a:solidFill>
              <a:prstDash val="solid"/>
            </a:ln>
          </a:right>
          <a:top>
            <a:ln w="12700">
              <a:solidFill>
                <a:schemeClr val="lt1"/>
              </a:solidFill>
              <a:prstDash val="solid"/>
            </a:ln>
          </a:top>
          <a:bottom>
            <a:ln w="12700">
              <a:solidFill>
                <a:schemeClr val="lt1"/>
              </a:solidFill>
              <a:prstDash val="solid"/>
            </a:ln>
          </a:bottom>
          <a:insideH>
            <a:ln w="12700">
              <a:solidFill>
                <a:schemeClr val="lt1"/>
              </a:solidFill>
              <a:prstDash val="solid"/>
            </a:ln>
          </a:insideH>
          <a:insideV>
            <a:ln w="12700">
              <a:solidFill>
                <a:schemeClr val="lt1"/>
              </a:solidFill>
              <a:prstDash val="solid"/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fill>
          <a:solidFill>
            <a:schemeClr val="accent1">
              <a:tint val="40000"/>
            </a:schemeClr>
          </a:solidFill>
        </a:fill>
      </a:tcStyle>
    </a:band1H>
    <a:band2H>
      <a:tcStyle/>
    </a:band2H>
    <a:band1V>
      <a:tcStyle>
        <a:fill>
          <a:solidFill>
            <a:schemeClr val="accent1">
              <a:tint val="40000"/>
            </a:schemeClr>
          </a:solidFill>
        </a:fill>
      </a:tcStyle>
    </a:band1V>
    <a:band2V>
      <a:tcStyle/>
    </a:band2V>
    <a:lastCol>
      <a:tcTxStyle b="on" i="def">
        <a:fontRef idx="minor"/>
        <a:schemeClr val="lt1"/>
      </a:tcTxStyle>
      <a:tcStyle>
        <a:fill>
          <a:solidFill>
            <a:schemeClr val="accent1"/>
          </a:solidFill>
        </a:fill>
      </a:tcStyle>
    </a:lastCol>
    <a:firstCol>
      <a:tcTxStyle b="on" i="def">
        <a:fontRef idx="minor"/>
        <a:schemeClr val="lt1"/>
      </a:tcTxStyle>
      <a:tcStyle>
        <a:fill>
          <a:solidFill>
            <a:schemeClr val="accent1"/>
          </a:solidFill>
        </a:fill>
      </a:tcStyle>
    </a:firstCol>
    <a:lastRow>
      <a:tcTxStyle b="on" i="def">
        <a:fontRef idx="minor"/>
        <a:schemeClr val="lt1"/>
      </a:tcTxStyle>
      <a:tcStyle>
        <a:tcBdr>
          <a:top>
            <a:ln w="38100">
              <a:solidFill>
                <a:schemeClr val="lt1"/>
              </a:solidFill>
              <a:prstDash val="solid"/>
            </a:ln>
          </a:top>
        </a:tcBdr>
        <a:fill>
          <a:solidFill>
            <a:schemeClr val="accent1"/>
          </a:solidFill>
        </a:fill>
      </a:tcStyle>
    </a:lastRow>
    <a:firstRow>
      <a:tcTxStyle b="on" i="def">
        <a:fontRef idx="minor"/>
        <a:schemeClr val="lt1"/>
      </a:tcTxStyle>
      <a:tcStyle>
        <a:tcBdr>
          <a:bottom>
            <a:ln w="38100">
              <a:solidFill>
                <a:schemeClr val="lt1"/>
              </a:solidFill>
              <a:prstDash val="solid"/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_rels/presentation.xml.rels><?xml version="1.0" encoding="UTF-8" standalone="no" ?>
<Relationships xmlns="http://schemas.openxmlformats.org/package/2006/relationships">
  <Relationship Id="rId18" Target="slides/slide16.xml" Type="http://schemas.openxmlformats.org/officeDocument/2006/relationships/slide"/>
  <Relationship Id="rId16" Target="slides/slide14.xml" Type="http://schemas.openxmlformats.org/officeDocument/2006/relationships/slide"/>
  <Relationship Id="rId11" Target="slides/slide9.xml" Type="http://schemas.openxmlformats.org/officeDocument/2006/relationships/slide"/>
  <Relationship Id="rId30" Target="slides/slide28.xml" Type="http://schemas.openxmlformats.org/officeDocument/2006/relationships/slide"/>
  <Relationship Id="rId12" Target="slides/slide10.xml" Type="http://schemas.openxmlformats.org/officeDocument/2006/relationships/slide"/>
  <Relationship Id="rId36" Target="slides/slide34.xml" Type="http://schemas.openxmlformats.org/officeDocument/2006/relationships/slide"/>
  <Relationship Id="rId42" Target="slides/slide40.xml" Type="http://schemas.openxmlformats.org/officeDocument/2006/relationships/slide"/>
  <Relationship Id="rId1" Target="theme/theme1.xml" Type="http://schemas.openxmlformats.org/officeDocument/2006/relationships/theme"/>
  <Relationship Id="rId31" Target="slides/slide29.xml" Type="http://schemas.openxmlformats.org/officeDocument/2006/relationships/slide"/>
  <Relationship Id="rId27" Target="slides/slide25.xml" Type="http://schemas.openxmlformats.org/officeDocument/2006/relationships/slide"/>
  <Relationship Id="rId63" Target="slides/slide61.xml" Type="http://schemas.openxmlformats.org/officeDocument/2006/relationships/slide"/>
  <Relationship Id="rId46" Target="slides/slide44.xml" Type="http://schemas.openxmlformats.org/officeDocument/2006/relationships/slide"/>
  <Relationship Id="rId13" Target="slides/slide11.xml" Type="http://schemas.openxmlformats.org/officeDocument/2006/relationships/slide"/>
  <Relationship Id="rId32" Target="slides/slide30.xml" Type="http://schemas.openxmlformats.org/officeDocument/2006/relationships/slide"/>
  <Relationship Id="rId54" Target="slides/slide52.xml" Type="http://schemas.openxmlformats.org/officeDocument/2006/relationships/slide"/>
  <Relationship Id="rId3" Target="slides/slide1.xml" Type="http://schemas.openxmlformats.org/officeDocument/2006/relationships/slide"/>
  <Relationship Id="rId21" Target="slides/slide19.xml" Type="http://schemas.openxmlformats.org/officeDocument/2006/relationships/slide"/>
  <Relationship Id="rId48" Target="slides/slide46.xml" Type="http://schemas.openxmlformats.org/officeDocument/2006/relationships/slide"/>
  <Relationship Id="rId38" Target="slides/slide36.xml" Type="http://schemas.openxmlformats.org/officeDocument/2006/relationships/slide"/>
  <Relationship Id="rId53" Target="slides/slide51.xml" Type="http://schemas.openxmlformats.org/officeDocument/2006/relationships/slide"/>
  <Relationship Id="rId29" Target="slides/slide27.xml" Type="http://schemas.openxmlformats.org/officeDocument/2006/relationships/slide"/>
  <Relationship Id="rId41" Target="slides/slide39.xml" Type="http://schemas.openxmlformats.org/officeDocument/2006/relationships/slide"/>
  <Relationship Id="rId10" Target="slides/slide8.xml" Type="http://schemas.openxmlformats.org/officeDocument/2006/relationships/slide"/>
  <Relationship Id="rId65" Target="slides/slide63.xml" Type="http://schemas.openxmlformats.org/officeDocument/2006/relationships/slide"/>
  <Relationship Id="rId61" Target="slides/slide59.xml" Type="http://schemas.openxmlformats.org/officeDocument/2006/relationships/slide"/>
  <Relationship Id="rId28" Target="slides/slide26.xml" Type="http://schemas.openxmlformats.org/officeDocument/2006/relationships/slide"/>
  <Relationship Id="rId24" Target="slides/slide22.xml" Type="http://schemas.openxmlformats.org/officeDocument/2006/relationships/slide"/>
  <Relationship Id="rId44" Target="slides/slide42.xml" Type="http://schemas.openxmlformats.org/officeDocument/2006/relationships/slide"/>
  <Relationship Id="rId49" Target="slides/slide47.xml" Type="http://schemas.openxmlformats.org/officeDocument/2006/relationships/slide"/>
  <Relationship Id="rId60" Target="slides/slide58.xml" Type="http://schemas.openxmlformats.org/officeDocument/2006/relationships/slide"/>
  <Relationship Id="rId2" Target="slideMasters/slideMaster1.xml" Type="http://schemas.openxmlformats.org/officeDocument/2006/relationships/slideMaster"/>
  <Relationship Id="rId35" Target="slides/slide33.xml" Type="http://schemas.openxmlformats.org/officeDocument/2006/relationships/slide"/>
  <Relationship Id="rId8" Target="slides/slide6.xml" Type="http://schemas.openxmlformats.org/officeDocument/2006/relationships/slide"/>
  <Relationship Id="rId59" Target="slides/slide57.xml" Type="http://schemas.openxmlformats.org/officeDocument/2006/relationships/slide"/>
  <Relationship Id="rId64" Target="slides/slide62.xml" Type="http://schemas.openxmlformats.org/officeDocument/2006/relationships/slide"/>
  <Relationship Id="rId6" Target="slides/slide4.xml" Type="http://schemas.openxmlformats.org/officeDocument/2006/relationships/slide"/>
  <Relationship Id="rId45" Target="slides/slide43.xml" Type="http://schemas.openxmlformats.org/officeDocument/2006/relationships/slide"/>
  <Relationship Id="rId15" Target="slides/slide13.xml" Type="http://schemas.openxmlformats.org/officeDocument/2006/relationships/slide"/>
  <Relationship Id="rId62" Target="slides/slide60.xml" Type="http://schemas.openxmlformats.org/officeDocument/2006/relationships/slide"/>
  <Relationship Id="rId34" Target="slides/slide32.xml" Type="http://schemas.openxmlformats.org/officeDocument/2006/relationships/slide"/>
  <Relationship Id="rId23" Target="slides/slide21.xml" Type="http://schemas.openxmlformats.org/officeDocument/2006/relationships/slide"/>
  <Relationship Id="rId7" Target="slides/slide5.xml" Type="http://schemas.openxmlformats.org/officeDocument/2006/relationships/slide"/>
  <Relationship Id="rId20" Target="slides/slide18.xml" Type="http://schemas.openxmlformats.org/officeDocument/2006/relationships/slide"/>
  <Relationship Id="rId51" Target="slides/slide49.xml" Type="http://schemas.openxmlformats.org/officeDocument/2006/relationships/slide"/>
  <Relationship Id="rId57" Target="slides/slide55.xml" Type="http://schemas.openxmlformats.org/officeDocument/2006/relationships/slide"/>
  <Relationship Id="rId50" Target="slides/slide48.xml" Type="http://schemas.openxmlformats.org/officeDocument/2006/relationships/slide"/>
  <Relationship Id="rId14" Target="slides/slide12.xml" Type="http://schemas.openxmlformats.org/officeDocument/2006/relationships/slide"/>
  <Relationship Id="rId26" Target="slides/slide24.xml" Type="http://schemas.openxmlformats.org/officeDocument/2006/relationships/slide"/>
  <Relationship Id="rId43" Target="slides/slide41.xml" Type="http://schemas.openxmlformats.org/officeDocument/2006/relationships/slide"/>
  <Relationship Id="rId33" Target="slides/slide31.xml" Type="http://schemas.openxmlformats.org/officeDocument/2006/relationships/slide"/>
  <Relationship Id="rId47" Target="slides/slide45.xml" Type="http://schemas.openxmlformats.org/officeDocument/2006/relationships/slide"/>
  <Relationship Id="rId39" Target="slides/slide37.xml" Type="http://schemas.openxmlformats.org/officeDocument/2006/relationships/slide"/>
  <Relationship Id="rId56" Target="slides/slide54.xml" Type="http://schemas.openxmlformats.org/officeDocument/2006/relationships/slide"/>
  <Relationship Id="rId5" Target="slides/slide3.xml" Type="http://schemas.openxmlformats.org/officeDocument/2006/relationships/slide"/>
  <Relationship Id="rId58" Target="slides/slide56.xml" Type="http://schemas.openxmlformats.org/officeDocument/2006/relationships/slide"/>
  <Relationship Id="rId40" Target="slides/slide38.xml" Type="http://schemas.openxmlformats.org/officeDocument/2006/relationships/slide"/>
  <Relationship Id="rId17" Target="slides/slide15.xml" Type="http://schemas.openxmlformats.org/officeDocument/2006/relationships/slide"/>
  <Relationship Id="rId19" Target="slides/slide17.xml" Type="http://schemas.openxmlformats.org/officeDocument/2006/relationships/slide"/>
  <Relationship Id="rId66" Target="tableStyles.xml" Type="http://schemas.openxmlformats.org/officeDocument/2006/relationships/tableStyles"/>
  <Relationship Id="rId55" Target="slides/slide53.xml" Type="http://schemas.openxmlformats.org/officeDocument/2006/relationships/slide"/>
  <Relationship Id="rId22" Target="slides/slide20.xml" Type="http://schemas.openxmlformats.org/officeDocument/2006/relationships/slide"/>
  <Relationship Id="rId25" Target="slides/slide23.xml" Type="http://schemas.openxmlformats.org/officeDocument/2006/relationships/slide"/>
  <Relationship Id="rId52" Target="slides/slide50.xml" Type="http://schemas.openxmlformats.org/officeDocument/2006/relationships/slide"/>
  <Relationship Id="rId9" Target="slides/slide7.xml" Type="http://schemas.openxmlformats.org/officeDocument/2006/relationships/slide"/>
  <Relationship Id="rId4" Target="slides/slide2.xml" Type="http://schemas.openxmlformats.org/officeDocument/2006/relationships/slide"/>
  <Relationship Id="rId37" Target="slides/slide35.xml" Type="http://schemas.openxmlformats.org/officeDocument/2006/relationships/slide"/>
</Relationships>

</file>

<file path=ppt/slideLayouts/_rels/slideLayout1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0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1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2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3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4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5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6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7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2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3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4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5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6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7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8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9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slideLayout1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title">
  <p:cSld name="Title">
    <p:spTree>
      <p:nvGrpSpPr>
        <p:cNvPr hidden="false" id="41" name="GroupShape 4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42" name="Shape 42"/>
          <p:cNvSpPr txBox="true"/>
          <p:nvPr isPhoto="false">
            <p:ph idx="0" type="title"/>
          </p:nvPr>
        </p:nvSpPr>
        <p:spPr>
          <a:xfrm flipH="false" flipV="false" rot="0">
            <a:off x="1524000" y="1122363"/>
            <a:ext cx="9144000" cy="2387600"/>
          </a:xfrm>
          <a:prstGeom prst="rect">
            <a:avLst/>
          </a:prstGeom>
        </p:spPr>
        <p:txBody>
          <a:bodyPr anchor="b"/>
          <a:lstStyle>
            <a:defPPr/>
            <a:lvl1pPr algn="ctr" lvl="0">
              <a:defRPr sz="6000"/>
            </a:lvl1pPr>
          </a:lstStyle>
          <a:p>
            <a:r>
              <a:t>Образец заголовка</a:t>
            </a:r>
          </a:p>
        </p:txBody>
      </p:sp>
      <p:sp>
        <p:nvSpPr>
          <p:cNvPr hidden="false" id="43" name="Shape 43"/>
          <p:cNvSpPr txBox="true"/>
          <p:nvPr isPhoto="false">
            <p:ph idx="1" type="subTitle"/>
          </p:nvPr>
        </p:nvSpPr>
        <p:spPr>
          <a:xfrm flipH="false" flipV="false" rot="0"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defPPr/>
            <a:lvl1pPr algn="ctr" indent="0" lvl="0" marL="0">
              <a:buNone/>
              <a:defRPr sz="2400"/>
            </a:lvl1pPr>
            <a:lvl2pPr algn="ctr" indent="0" lvl="1" marL="457200">
              <a:buNone/>
              <a:defRPr sz="2000"/>
            </a:lvl2pPr>
            <a:lvl3pPr algn="ctr" indent="0" lvl="2" marL="914400">
              <a:buNone/>
              <a:defRPr sz="1800"/>
            </a:lvl3pPr>
            <a:lvl4pPr algn="ctr" indent="0" lvl="3" marL="1371600">
              <a:buNone/>
              <a:defRPr sz="1600"/>
            </a:lvl4pPr>
            <a:lvl5pPr algn="ctr" indent="0" lvl="4" marL="1828800">
              <a:buNone/>
              <a:defRPr sz="1600"/>
            </a:lvl5pPr>
            <a:lvl6pPr algn="ctr" indent="0" lvl="5" marL="2286000">
              <a:buNone/>
              <a:defRPr sz="1600"/>
            </a:lvl6pPr>
            <a:lvl7pPr algn="ctr" indent="0" lvl="6" marL="2743200">
              <a:buNone/>
              <a:defRPr sz="1600"/>
            </a:lvl7pPr>
            <a:lvl8pPr algn="ctr" indent="0" lvl="7" marL="3200400">
              <a:buNone/>
              <a:defRPr sz="1600"/>
            </a:lvl8pPr>
            <a:lvl9pPr algn="ctr" indent="0" lvl="8" marL="3657600">
              <a:buNone/>
              <a:defRPr sz="1600"/>
            </a:lvl9pPr>
          </a:lstStyle>
          <a:p>
            <a:r>
              <a:t>Образец подзаголовка</a:t>
            </a:r>
          </a:p>
        </p:txBody>
      </p:sp>
      <p:sp>
        <p:nvSpPr>
          <p:cNvPr hidden="false" id="44" name="Shape 44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45" name="Shape 45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46" name="Shape 46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vertTx">
  <p:cSld name="Title and Vertical Text">
    <p:spTree>
      <p:nvGrpSpPr>
        <p:cNvPr hidden="false" id="7" name="GroupShape 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8" name="Shape 8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9" name="Shape 9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 vert="eaVert"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10" name="Shape 10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11" name="Shape 11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12" name="Shape 12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vertTitleAndTx">
  <p:cSld name="Vertical Title and Text">
    <p:spTree>
      <p:nvGrpSpPr>
        <p:cNvPr hidden="false" id="47" name="GroupShape 4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48" name="Shape 48"/>
          <p:cNvSpPr txBox="true"/>
          <p:nvPr isPhoto="false">
            <p:ph idx="0" type="title"/>
          </p:nvPr>
        </p:nvSpPr>
        <p:spPr>
          <a:xfrm flipH="false" flipV="false" rot="0"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49" name="Shape 49"/>
          <p:cNvSpPr txBox="true"/>
          <p:nvPr isPhoto="false">
            <p:ph idx="1" type="body"/>
          </p:nvPr>
        </p:nvSpPr>
        <p:spPr>
          <a:xfrm flipH="false" flipV="false" rot="0"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50" name="Shape 50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51" name="Shape 51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52" name="Shape 52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cust">
  <p:cSld name="Пустой">
    <p:spTree>
      <p:nvGrpSpPr>
        <p:cNvPr hidden="false" id="20" name="GroupShape 2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1" name="Shape 21"/>
          <p:cNvSpPr txBox="true"/>
          <p:nvPr isPhoto="false">
            <p:ph idx="0" type="title"/>
          </p:nvPr>
        </p:nvSpPr>
        <p:spPr>
          <a:xfrm flipH="false" flipV="false" rot="0">
            <a:off x="2752368" y="2981911"/>
            <a:ext cx="6889159" cy="1143000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>
              <a:defRPr sz="3200">
                <a:latin typeface="Verdana"/>
                <a:ea typeface="Verdana"/>
                <a:cs typeface="Verdana"/>
              </a:defRPr>
            </a:lvl1pPr>
          </a:lstStyle>
          <a:p>
            <a:r>
              <a:t>Образец заголовка</a:t>
            </a:r>
          </a:p>
        </p:txBody>
      </p:sp>
    </p:spTree>
  </p:cSld>
</p:sldLayout>
</file>

<file path=ppt/slideLayouts/slideLayout13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cust">
  <p:cSld name="Заголовок и таблица">
    <p:spTree>
      <p:nvGrpSpPr>
        <p:cNvPr hidden="false" id="28" name="GroupShape 2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9" name="Shape 29"/>
          <p:cNvSpPr txBox="true"/>
          <p:nvPr isPhoto="false">
            <p:ph idx="0" type="title"/>
          </p:nvPr>
        </p:nvSpPr>
        <p:spPr>
          <a:xfrm flipH="false" flipV="false" rot="0"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30" name="Shape 30"/>
          <p:cNvSpPr txBox="true"/>
          <p:nvPr isPhoto="false">
            <p:ph idx="1" type="body"/>
          </p:nvPr>
        </p:nvSpPr>
        <p:spPr>
          <a:xfrm flipH="false" flipV="false" rot="0">
            <a:off x="609600" y="1600201"/>
            <a:ext cx="10972800" cy="4525963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31" name="Shape 31"/>
          <p:cNvSpPr txBox="true"/>
          <p:nvPr isPhoto="false">
            <p:ph idx="10" type="dt"/>
          </p:nvPr>
        </p:nvSpPr>
        <p:spPr>
          <a:xfrm flipH="false" flipV="false" rot="0">
            <a:off x="609600" y="6356351"/>
            <a:ext cx="2844800" cy="365125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2/1/2025</a:t>
            </a:r>
          </a:p>
        </p:txBody>
      </p:sp>
      <p:sp>
        <p:nvSpPr>
          <p:cNvPr hidden="false" id="32" name="Shape 32"/>
          <p:cNvSpPr txBox="true"/>
          <p:nvPr isPhoto="false">
            <p:ph idx="11" type="ftr"/>
          </p:nvPr>
        </p:nvSpPr>
        <p:spPr>
          <a:xfrm flipH="false" flipV="false" rot="0">
            <a:off x="4165600" y="6356351"/>
            <a:ext cx="3860800" cy="365125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33" name="Shape 33"/>
          <p:cNvSpPr txBox="true"/>
          <p:nvPr isPhoto="false">
            <p:ph idx="12" type="sldNum"/>
          </p:nvPr>
        </p:nvSpPr>
        <p:spPr>
          <a:xfrm flipH="false" flipV="false" rot="0">
            <a:off x="8737600" y="6356351"/>
            <a:ext cx="2844800" cy="365125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14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cust">
  <p:cSld name="5_Два объекта">
    <p:spTree>
      <p:nvGrpSpPr>
        <p:cNvPr hidden="false" id="34" name="GroupShape 3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5" name="Shape 35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36" name="Shape 36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37" name="Shape 37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  <p:sp>
        <p:nvSpPr>
          <p:cNvPr hidden="false" id="38" name="Shape 38"/>
          <p:cNvSpPr txBox="true"/>
          <p:nvPr isPhoto="false">
            <p:ph idx="3" type="body"/>
          </p:nvPr>
        </p:nvSpPr>
        <p:spPr>
          <a:xfrm flipH="false" flipV="false" rot="0">
            <a:off x="1803653" y="0"/>
            <a:ext cx="4292347" cy="6858000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>
            <a:normAutofit fontScale="100%" lnSpcReduction="0%"/>
          </a:bodyPr>
          <a:lstStyle>
            <a:defPPr/>
            <a:lvl1pPr algn="l" indent="0" lvl="0" marL="0">
              <a:buNone/>
              <a:defRPr sz="1867"/>
            </a:lvl1pPr>
            <a:lvl2pPr indent="0" lvl="1" marL="609585">
              <a:buNone/>
              <a:defRPr sz="3733"/>
            </a:lvl2pPr>
            <a:lvl3pPr indent="0" lvl="2" marL="1219170">
              <a:buNone/>
              <a:defRPr sz="3200"/>
            </a:lvl3pPr>
            <a:lvl4pPr indent="0" lvl="3" marL="1828754">
              <a:buNone/>
              <a:defRPr sz="2667"/>
            </a:lvl4pPr>
            <a:lvl5pPr indent="0" lvl="4" marL="2438339">
              <a:buNone/>
              <a:defRPr sz="2667"/>
            </a:lvl5pPr>
            <a:lvl6pPr indent="0" lvl="5" marL="3047924">
              <a:buNone/>
              <a:defRPr sz="2667"/>
            </a:lvl6pPr>
            <a:lvl7pPr indent="0" lvl="6" marL="3657509">
              <a:buNone/>
              <a:defRPr sz="2667"/>
            </a:lvl7pPr>
            <a:lvl8pPr indent="0" lvl="7" marL="4267093">
              <a:buNone/>
              <a:defRPr sz="2667"/>
            </a:lvl8pPr>
            <a:lvl9pPr indent="0" lvl="8" marL="4876678">
              <a:buNone/>
              <a:defRPr sz="2667"/>
            </a:lvl9pPr>
          </a:lstStyle>
          <a:p/>
        </p:txBody>
      </p:sp>
      <p:sp>
        <p:nvSpPr>
          <p:cNvPr hidden="false" id="39" name="Shape 39"/>
          <p:cNvSpPr txBox="true"/>
          <p:nvPr isPhoto="false">
            <p:ph idx="0" type="title"/>
          </p:nvPr>
        </p:nvSpPr>
        <p:spPr>
          <a:xfrm flipH="false" flipV="false" rot="0">
            <a:off x="6576053" y="452668"/>
            <a:ext cx="5184575" cy="2832316"/>
          </a:xfrm>
          <a:prstGeom prst="rect">
            <a:avLst/>
          </a:prstGeom>
        </p:spPr>
        <p:txBody>
          <a:bodyPr anchor="b"/>
          <a:lstStyle>
            <a:defPPr/>
            <a:lvl1pPr lvl="0">
              <a:defRPr>
                <a:solidFill>
                  <a:schemeClr val="bg1"/>
                </a:solidFill>
              </a:defRPr>
            </a:lvl1pPr>
          </a:lstStyle>
          <a:p>
            <a:r>
              <a:t>Образец заголовка</a:t>
            </a:r>
          </a:p>
        </p:txBody>
      </p:sp>
      <p:sp>
        <p:nvSpPr>
          <p:cNvPr hidden="false" id="40" name="Shape 40"/>
          <p:cNvSpPr txBox="true"/>
          <p:nvPr isPhoto="false">
            <p:ph idx="4" type="body"/>
          </p:nvPr>
        </p:nvSpPr>
        <p:spPr>
          <a:xfrm flipH="false" flipV="false" rot="0">
            <a:off x="6576055" y="3573017"/>
            <a:ext cx="5190029" cy="2688296"/>
          </a:xfrm>
          <a:prstGeom prst="rect">
            <a:avLst/>
          </a:prstGeom>
        </p:spPr>
        <p:txBody>
          <a:bodyPr anchor="t">
            <a:normAutofit fontScale="100%" lnSpcReduction="0%"/>
          </a:bodyPr>
          <a:lstStyle>
            <a:defPPr/>
            <a:lvl1pPr lvl="0">
              <a:defRPr sz="1600">
                <a:solidFill>
                  <a:schemeClr val="bg1"/>
                </a:solidFill>
              </a:defRPr>
            </a:lvl1pPr>
            <a:lvl2pPr indent="-239177" lvl="1" marL="239177">
              <a:defRPr sz="1467"/>
            </a:lvl2pPr>
            <a:lvl3pPr indent="-237060" lvl="2" marL="476239">
              <a:defRPr sz="1400"/>
            </a:lvl3pPr>
            <a:lvl4pPr indent="-239177" lvl="3" marL="715415">
              <a:defRPr sz="1333"/>
            </a:lvl4pPr>
            <a:lvl5pPr lvl="4">
              <a:defRPr sz="1467"/>
            </a:lvl5pPr>
            <a:lvl6pPr lvl="5">
              <a:defRPr sz="2400"/>
            </a:lvl6pPr>
            <a:lvl7pPr lvl="6">
              <a:defRPr sz="2400"/>
            </a:lvl7pPr>
            <a:lvl8pPr lvl="7">
              <a:defRPr sz="2400"/>
            </a:lvl8pPr>
            <a:lvl9pPr lvl="8">
              <a:defRPr sz="2400"/>
            </a:lvl9pPr>
          </a:lstStyle>
          <a:p>
            <a:pPr lvl="0"/>
            <a:r>
              <a:t>Образец текста</a:t>
            </a:r>
          </a:p>
        </p:txBody>
      </p:sp>
    </p:spTree>
  </p:cSld>
</p:sldLayout>
</file>

<file path=ppt/slideLayouts/slideLayout15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cust">
  <p:cSld name="9_Два объекта">
    <p:spTree>
      <p:nvGrpSpPr>
        <p:cNvPr hidden="false" id="53" name="GroupShape 5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54" name="Shape 54"/>
          <p:cNvSpPr txBox="false"/>
          <p:nvPr isPhoto="false"/>
        </p:nvSpPr>
        <p:spPr>
          <a:xfrm flipH="false" flipV="false" rot="18900000">
            <a:off x="2894993" y="4877292"/>
            <a:ext cx="5730961" cy="616925"/>
          </a:xfrm>
          <a:prstGeom prst="rect">
            <a:avLst/>
          </a:prstGeom>
          <a:solidFill>
            <a:srgbClr val="00B09B"/>
          </a:solidFill>
          <a:ln>
            <a:noFill/>
          </a:ln>
        </p:spPr>
        <p:txBody>
          <a:bodyPr anchor="ctr" bIns="45720" lIns="91440" rIns="91440" tIns="45720"/>
          <a:p>
            <a:pPr algn="ctr" indent="0" marL="0"/>
            <a:endParaRPr sz="24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55" name="Shape 55"/>
          <p:cNvSpPr txBox="false"/>
          <p:nvPr isPhoto="false"/>
        </p:nvSpPr>
        <p:spPr>
          <a:xfrm flipH="false" flipV="false" rot="18900000">
            <a:off x="7719862" y="4987556"/>
            <a:ext cx="1919196" cy="1919196"/>
          </a:xfrm>
          <a:prstGeom prst="rect">
            <a:avLst/>
          </a:prstGeom>
          <a:solidFill>
            <a:srgbClr val="00C1F4"/>
          </a:solidFill>
          <a:ln>
            <a:noFill/>
          </a:ln>
        </p:spPr>
        <p:txBody>
          <a:bodyPr anchor="ctr" bIns="45720" lIns="91440" rIns="91440" tIns="45720"/>
          <a:p>
            <a:pPr algn="ctr" indent="0" marL="0"/>
            <a:endParaRPr sz="24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56" name="Shape 56"/>
          <p:cNvSpPr txBox="false"/>
          <p:nvPr isPhoto="false"/>
        </p:nvSpPr>
        <p:spPr>
          <a:xfrm flipH="false" flipV="false" rot="18900000">
            <a:off x="9229783" y="82063"/>
            <a:ext cx="1919196" cy="1919197"/>
          </a:xfrm>
          <a:prstGeom prst="rect">
            <a:avLst/>
          </a:prstGeom>
          <a:solidFill>
            <a:srgbClr val="F26F21"/>
          </a:solidFill>
          <a:ln>
            <a:noFill/>
          </a:ln>
        </p:spPr>
        <p:txBody>
          <a:bodyPr anchor="ctr" bIns="45720" lIns="91440" rIns="91440" tIns="45720"/>
          <a:p>
            <a:pPr algn="ctr" indent="0" marL="0"/>
            <a:endParaRPr sz="24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57" name="Shape 57"/>
          <p:cNvSpPr txBox="true"/>
          <p:nvPr isPhoto="false">
            <p:ph idx="0" type="title"/>
          </p:nvPr>
        </p:nvSpPr>
        <p:spPr>
          <a:xfrm flipH="false" flipV="false" rot="0">
            <a:off x="2255574" y="404664"/>
            <a:ext cx="5184575" cy="1104122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58" name="Shape 58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59" name="Shape 59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60" name="Shape 60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  <p:sp>
        <p:nvSpPr>
          <p:cNvPr hidden="false" id="61" name="Shape 61"/>
          <p:cNvSpPr txBox="false"/>
          <p:nvPr isPhoto="false">
            <p:ph idx="3" type="body"/>
          </p:nvPr>
        </p:nvSpPr>
        <p:spPr>
          <a:xfrm flipH="false" flipV="false" rot="0">
            <a:off x="6864085" y="969099"/>
            <a:ext cx="5040560" cy="5043035"/>
          </a:xfrm>
          <a:prstGeom prst="diamond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>
            <a:normAutofit fontScale="100%" lnSpcReduction="0%"/>
          </a:bodyPr>
          <a:lstStyle>
            <a:defPPr/>
            <a:lvl1pPr algn="l" indent="0" lvl="0" marL="0">
              <a:buNone/>
              <a:defRPr sz="1867"/>
            </a:lvl1pPr>
            <a:lvl2pPr indent="0" lvl="1" marL="609585">
              <a:buNone/>
              <a:defRPr sz="3733"/>
            </a:lvl2pPr>
            <a:lvl3pPr indent="0" lvl="2" marL="1219170">
              <a:buNone/>
              <a:defRPr sz="3200"/>
            </a:lvl3pPr>
            <a:lvl4pPr indent="0" lvl="3" marL="1828754">
              <a:buNone/>
              <a:defRPr sz="2667"/>
            </a:lvl4pPr>
            <a:lvl5pPr indent="0" lvl="4" marL="2438339">
              <a:buNone/>
              <a:defRPr sz="2667"/>
            </a:lvl5pPr>
            <a:lvl6pPr indent="0" lvl="5" marL="3047924">
              <a:buNone/>
              <a:defRPr sz="2667"/>
            </a:lvl6pPr>
            <a:lvl7pPr indent="0" lvl="6" marL="3657509">
              <a:buNone/>
              <a:defRPr sz="2667"/>
            </a:lvl7pPr>
            <a:lvl8pPr indent="0" lvl="7" marL="4267093">
              <a:buNone/>
              <a:defRPr sz="2667"/>
            </a:lvl8pPr>
            <a:lvl9pPr indent="0" lvl="8" marL="4876678">
              <a:buNone/>
              <a:defRPr sz="2667"/>
            </a:lvl9pPr>
          </a:lstStyle>
          <a:p/>
        </p:txBody>
      </p:sp>
      <p:sp>
        <p:nvSpPr>
          <p:cNvPr hidden="false" id="62" name="Shape 62"/>
          <p:cNvSpPr txBox="true"/>
          <p:nvPr isPhoto="false">
            <p:ph idx="4" type="body"/>
          </p:nvPr>
        </p:nvSpPr>
        <p:spPr>
          <a:xfrm flipH="false" flipV="false" rot="0">
            <a:off x="2255575" y="1700808"/>
            <a:ext cx="2892699" cy="3072341"/>
          </a:xfrm>
          <a:prstGeom prst="rect">
            <a:avLst/>
          </a:prstGeom>
          <a:solidFill>
            <a:schemeClr val="bg1"/>
          </a:solidFill>
        </p:spPr>
        <p:txBody>
          <a:bodyPr anchor="t">
            <a:normAutofit fontScale="100%" lnSpcReduction="0%"/>
          </a:bodyPr>
          <a:lstStyle>
            <a:defPPr/>
            <a:lvl1pPr lvl="0">
              <a:defRPr sz="1600"/>
            </a:lvl1pPr>
            <a:lvl2pPr indent="-239177" lvl="1" marL="239177">
              <a:defRPr sz="1467"/>
            </a:lvl2pPr>
            <a:lvl3pPr indent="-237060" lvl="2" marL="476239">
              <a:defRPr sz="1400"/>
            </a:lvl3pPr>
            <a:lvl4pPr indent="-239177" lvl="3" marL="715415">
              <a:defRPr sz="1333"/>
            </a:lvl4pPr>
            <a:lvl5pPr lvl="4">
              <a:defRPr sz="1467"/>
            </a:lvl5pPr>
            <a:lvl6pPr lvl="5">
              <a:defRPr sz="2400"/>
            </a:lvl6pPr>
            <a:lvl7pPr lvl="6">
              <a:defRPr sz="2400"/>
            </a:lvl7pPr>
            <a:lvl8pPr lvl="7">
              <a:defRPr sz="2400"/>
            </a:lvl8pPr>
            <a:lvl9pPr lvl="8">
              <a:defRPr sz="2400"/>
            </a:lvl9pPr>
          </a:lstStyle>
          <a:p>
            <a:pPr lvl="0"/>
            <a:r>
              <a:t>Образец текста</a:t>
            </a:r>
          </a:p>
        </p:txBody>
      </p:sp>
      <p:sp>
        <p:nvSpPr>
          <p:cNvPr hidden="false" id="63" name="Shape 63"/>
          <p:cNvSpPr txBox="false"/>
          <p:nvPr isPhoto="false">
            <p:ph idx="5" type="body"/>
          </p:nvPr>
        </p:nvSpPr>
        <p:spPr>
          <a:xfrm flipH="false" flipV="false" rot="0">
            <a:off x="9442456" y="-1600423"/>
            <a:ext cx="5040560" cy="5043035"/>
          </a:xfrm>
          <a:prstGeom prst="diamond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>
            <a:normAutofit fontScale="100%" lnSpcReduction="0%"/>
          </a:bodyPr>
          <a:lstStyle>
            <a:defPPr/>
            <a:lvl1pPr algn="l" indent="0" lvl="0" marL="0">
              <a:buNone/>
              <a:defRPr sz="1867"/>
            </a:lvl1pPr>
            <a:lvl2pPr indent="0" lvl="1" marL="609585">
              <a:buNone/>
              <a:defRPr sz="3733"/>
            </a:lvl2pPr>
            <a:lvl3pPr indent="0" lvl="2" marL="1219170">
              <a:buNone/>
              <a:defRPr sz="3200"/>
            </a:lvl3pPr>
            <a:lvl4pPr indent="0" lvl="3" marL="1828754">
              <a:buNone/>
              <a:defRPr sz="2667"/>
            </a:lvl4pPr>
            <a:lvl5pPr indent="0" lvl="4" marL="2438339">
              <a:buNone/>
              <a:defRPr sz="2667"/>
            </a:lvl5pPr>
            <a:lvl6pPr indent="0" lvl="5" marL="3047924">
              <a:buNone/>
              <a:defRPr sz="2667"/>
            </a:lvl6pPr>
            <a:lvl7pPr indent="0" lvl="6" marL="3657509">
              <a:buNone/>
              <a:defRPr sz="2667"/>
            </a:lvl7pPr>
            <a:lvl8pPr indent="0" lvl="7" marL="4267093">
              <a:buNone/>
              <a:defRPr sz="2667"/>
            </a:lvl8pPr>
            <a:lvl9pPr indent="0" lvl="8" marL="4876678">
              <a:buNone/>
              <a:defRPr sz="2667"/>
            </a:lvl9pPr>
          </a:lstStyle>
          <a:p/>
        </p:txBody>
      </p:sp>
      <p:sp>
        <p:nvSpPr>
          <p:cNvPr hidden="false" id="64" name="Shape 64"/>
          <p:cNvSpPr txBox="false"/>
          <p:nvPr isPhoto="false">
            <p:ph idx="6" type="body"/>
          </p:nvPr>
        </p:nvSpPr>
        <p:spPr>
          <a:xfrm flipH="false" flipV="false" rot="0">
            <a:off x="9426128" y="3538623"/>
            <a:ext cx="5040560" cy="5043034"/>
          </a:xfrm>
          <a:prstGeom prst="diamond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>
            <a:normAutofit fontScale="100%" lnSpcReduction="0%"/>
          </a:bodyPr>
          <a:lstStyle>
            <a:defPPr/>
            <a:lvl1pPr algn="l" indent="0" lvl="0" marL="0">
              <a:buNone/>
              <a:defRPr sz="1867"/>
            </a:lvl1pPr>
            <a:lvl2pPr indent="0" lvl="1" marL="609585">
              <a:buNone/>
              <a:defRPr sz="3733"/>
            </a:lvl2pPr>
            <a:lvl3pPr indent="0" lvl="2" marL="1219170">
              <a:buNone/>
              <a:defRPr sz="3200"/>
            </a:lvl3pPr>
            <a:lvl4pPr indent="0" lvl="3" marL="1828754">
              <a:buNone/>
              <a:defRPr sz="2667"/>
            </a:lvl4pPr>
            <a:lvl5pPr indent="0" lvl="4" marL="2438339">
              <a:buNone/>
              <a:defRPr sz="2667"/>
            </a:lvl5pPr>
            <a:lvl6pPr indent="0" lvl="5" marL="3047924">
              <a:buNone/>
              <a:defRPr sz="2667"/>
            </a:lvl6pPr>
            <a:lvl7pPr indent="0" lvl="6" marL="3657509">
              <a:buNone/>
              <a:defRPr sz="2667"/>
            </a:lvl7pPr>
            <a:lvl8pPr indent="0" lvl="7" marL="4267093">
              <a:buNone/>
              <a:defRPr sz="2667"/>
            </a:lvl8pPr>
            <a:lvl9pPr indent="0" lvl="8" marL="4876678">
              <a:buNone/>
              <a:defRPr sz="2667"/>
            </a:lvl9pPr>
          </a:lstStyle>
          <a:p/>
        </p:txBody>
      </p:sp>
      <p:sp>
        <p:nvSpPr>
          <p:cNvPr hidden="false" id="65" name="Shape 65"/>
          <p:cNvSpPr txBox="false"/>
          <p:nvPr isPhoto="false">
            <p:ph idx="7" type="body"/>
          </p:nvPr>
        </p:nvSpPr>
        <p:spPr>
          <a:xfrm flipH="false" flipV="false" rot="0">
            <a:off x="4302043" y="3538623"/>
            <a:ext cx="5040560" cy="5043034"/>
          </a:xfrm>
          <a:prstGeom prst="diamond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>
            <a:normAutofit fontScale="100%" lnSpcReduction="0%"/>
          </a:bodyPr>
          <a:lstStyle>
            <a:defPPr/>
            <a:lvl1pPr algn="l" indent="0" lvl="0" marL="0">
              <a:buNone/>
              <a:defRPr sz="1867"/>
            </a:lvl1pPr>
            <a:lvl2pPr indent="0" lvl="1" marL="609585">
              <a:buNone/>
              <a:defRPr sz="3733"/>
            </a:lvl2pPr>
            <a:lvl3pPr indent="0" lvl="2" marL="1219170">
              <a:buNone/>
              <a:defRPr sz="3200"/>
            </a:lvl3pPr>
            <a:lvl4pPr indent="0" lvl="3" marL="1828754">
              <a:buNone/>
              <a:defRPr sz="2667"/>
            </a:lvl4pPr>
            <a:lvl5pPr indent="0" lvl="4" marL="2438339">
              <a:buNone/>
              <a:defRPr sz="2667"/>
            </a:lvl5pPr>
            <a:lvl6pPr indent="0" lvl="5" marL="3047924">
              <a:buNone/>
              <a:defRPr sz="2667"/>
            </a:lvl6pPr>
            <a:lvl7pPr indent="0" lvl="6" marL="3657509">
              <a:buNone/>
              <a:defRPr sz="2667"/>
            </a:lvl7pPr>
            <a:lvl8pPr indent="0" lvl="7" marL="4267093">
              <a:buNone/>
              <a:defRPr sz="2667"/>
            </a:lvl8pPr>
            <a:lvl9pPr indent="0" lvl="8" marL="4876678">
              <a:buNone/>
              <a:defRPr sz="2667"/>
            </a:lvl9pPr>
          </a:lstStyle>
          <a:p/>
        </p:txBody>
      </p:sp>
      <p:sp>
        <p:nvSpPr>
          <p:cNvPr hidden="false" id="66" name="Shape 66"/>
          <p:cNvSpPr txBox="false"/>
          <p:nvPr isPhoto="false"/>
        </p:nvSpPr>
        <p:spPr>
          <a:xfrm flipH="false" flipV="false" rot="18900000">
            <a:off x="8635440" y="641437"/>
            <a:ext cx="897660" cy="60958"/>
          </a:xfrm>
          <a:prstGeom prst="rect">
            <a:avLst/>
          </a:prstGeom>
          <a:solidFill>
            <a:srgbClr val="00B09B"/>
          </a:solidFill>
          <a:ln>
            <a:noFill/>
          </a:ln>
        </p:spPr>
        <p:txBody>
          <a:bodyPr anchor="ctr" bIns="45720" lIns="91440" rIns="91440" tIns="45720"/>
          <a:p>
            <a:pPr algn="ctr" indent="0" marL="0"/>
            <a:endParaRPr sz="24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cust">
  <p:cSld name="Заголовок, текст и объект">
    <p:spTree>
      <p:nvGrpSpPr>
        <p:cNvPr hidden="false" id="79" name="GroupShape 7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80" name="Shape 80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81" name="Shape 81"/>
          <p:cNvSpPr txBox="true"/>
          <p:nvPr isPhoto="false">
            <p:ph idx="1" type="body"/>
          </p:nvPr>
        </p:nvSpPr>
        <p:spPr>
          <a:xfrm flipH="false" flipV="false" rot="0">
            <a:off x="838200" y="1825625"/>
            <a:ext cx="5181600" cy="435133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82" name="Shape 82"/>
          <p:cNvSpPr txBox="true"/>
          <p:nvPr isPhoto="false">
            <p:ph idx="2" type="body"/>
          </p:nvPr>
        </p:nvSpPr>
        <p:spPr>
          <a:xfrm flipH="false" flipV="false" rot="0">
            <a:off x="6172200" y="1825625"/>
            <a:ext cx="5181600" cy="435133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83" name="Shape 83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01.02.2025</a:t>
            </a:r>
          </a:p>
        </p:txBody>
      </p:sp>
      <p:sp>
        <p:nvSpPr>
          <p:cNvPr hidden="false" id="84" name="Shape 84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</a:p>
        </p:txBody>
      </p:sp>
      <p:sp>
        <p:nvSpPr>
          <p:cNvPr hidden="false" id="85" name="Shape 85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‹#›</a:t>
            </a:r>
          </a:p>
        </p:txBody>
      </p:sp>
    </p:spTree>
  </p:cSld>
</p:sldLayout>
</file>

<file path=ppt/slideLayouts/slideLayout17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cust">
  <p:cSld name="1_Пустой слайд">
    <p:spTree>
      <p:nvGrpSpPr>
        <p:cNvPr hidden="false" id="102" name="GroupShape 10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03" name="Shape 103"/>
          <p:cNvSpPr txBox="true"/>
          <p:nvPr isPhoto="false">
            <p:ph idx="0" type="title"/>
          </p:nvPr>
        </p:nvSpPr>
        <p:spPr>
          <a:xfrm flipH="false" flipV="false" rot="0">
            <a:off x="807582" y="581179"/>
            <a:ext cx="7812107" cy="1062642"/>
          </a:xfrm>
          <a:prstGeom prst="rect">
            <a:avLst/>
          </a:prstGeom>
        </p:spPr>
        <p:txBody>
          <a:bodyPr anchor="ctr" bIns="45720" lIns="91440" rIns="91440" tIns="45720" vert="horz">
            <a:normAutofit fontScale="100%" lnSpcReduction="0%"/>
          </a:bodyPr>
          <a:lstStyle>
            <a:defPPr/>
            <a:lvl1pPr lvl="0">
              <a:defRPr>
                <a:solidFill>
                  <a:schemeClr val="bg1"/>
                </a:solidFill>
              </a:defRPr>
            </a:lvl1pPr>
          </a:lstStyle>
          <a:p>
            <a:r>
              <a:t>Образец заголовка</a:t>
            </a:r>
            <a:r>
              <a:t> </a:t>
            </a:r>
            <a:r>
              <a:t>в две строки</a:t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obj">
  <p:cSld name="Title and Content">
    <p:spTree>
      <p:nvGrpSpPr>
        <p:cNvPr hidden="false" id="104" name="GroupShape 10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05" name="Shape 10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106" name="Shape 106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107" name="Shape 107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108" name="Shape 108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109" name="Shape 109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secHead">
  <p:cSld name="Title and Subtitle">
    <p:spTree>
      <p:nvGrpSpPr>
        <p:cNvPr hidden="false" id="22" name="GroupShape 2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3" name="Shape 23"/>
          <p:cNvSpPr txBox="true"/>
          <p:nvPr isPhoto="false">
            <p:ph idx="0" type="title"/>
          </p:nvPr>
        </p:nvSpPr>
        <p:spPr>
          <a:xfrm flipH="false" flipV="false" rot="0"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defPPr/>
            <a:lvl1pPr lvl="0">
              <a:defRPr sz="6000"/>
            </a:lvl1pPr>
          </a:lstStyle>
          <a:p>
            <a:r>
              <a:t>Образец заголовка</a:t>
            </a:r>
          </a:p>
        </p:txBody>
      </p:sp>
      <p:sp>
        <p:nvSpPr>
          <p:cNvPr hidden="false" id="24" name="Shape 24"/>
          <p:cNvSpPr txBox="true"/>
          <p:nvPr isPhoto="false">
            <p:ph idx="1" type="body"/>
          </p:nvPr>
        </p:nvSpPr>
        <p:spPr>
          <a:xfrm flipH="false" flipV="false" rot="0"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defPPr/>
            <a:lvl1pPr indent="0" lvl="0" marL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indent="0" lvl="1" marL="45720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indent="0" lvl="2" marL="91440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indent="0" lvl="3" marL="13716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indent="0" lvl="4" marL="18288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indent="0" lvl="5" marL="22860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indent="0" lvl="6" marL="27432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indent="0" lvl="7" marL="32004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indent="0" lvl="8" marL="36576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t>Образец текста</a:t>
            </a:r>
          </a:p>
        </p:txBody>
      </p:sp>
      <p:sp>
        <p:nvSpPr>
          <p:cNvPr hidden="false" id="25" name="Shape 25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26" name="Shape 26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27" name="Shape 27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titleOnly">
  <p:cSld name="Slide Title">
    <p:spTree>
      <p:nvGrpSpPr>
        <p:cNvPr hidden="false" id="74" name="GroupShape 7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75" name="Shape 7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76" name="Shape 76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77" name="Shape 77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78" name="Shape 78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twoObj">
  <p:cSld name="Title and Two Columns">
    <p:spTree>
      <p:nvGrpSpPr>
        <p:cNvPr hidden="false" id="13" name="GroupShape 1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4" name="Shape 14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15" name="Shape 15"/>
          <p:cNvSpPr txBox="true"/>
          <p:nvPr isPhoto="false">
            <p:ph idx="1" type="body"/>
          </p:nvPr>
        </p:nvSpPr>
        <p:spPr>
          <a:xfrm flipH="false" flipV="false" rot="0">
            <a:off x="838200" y="1825625"/>
            <a:ext cx="5181600" cy="435133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16" name="Shape 16"/>
          <p:cNvSpPr txBox="true"/>
          <p:nvPr isPhoto="false">
            <p:ph idx="2" type="body"/>
          </p:nvPr>
        </p:nvSpPr>
        <p:spPr>
          <a:xfrm flipH="false" flipV="false" rot="0">
            <a:off x="6172200" y="1825625"/>
            <a:ext cx="5181600" cy="435133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17" name="Shape 17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18" name="Shape 18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19" name="Shape 19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blank">
  <p:cSld name="Blank">
    <p:spTree>
      <p:nvGrpSpPr>
        <p:cNvPr hidden="false" id="110" name="GroupShape 11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11" name="Shape 111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112" name="Shape 112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113" name="Shape 113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twoTxTwoObj">
  <p:cSld name="Comparison">
    <p:spTree>
      <p:nvGrpSpPr>
        <p:cNvPr hidden="false" id="93" name="GroupShape 9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94" name="Shape 94"/>
          <p:cNvSpPr txBox="true"/>
          <p:nvPr isPhoto="false">
            <p:ph idx="0" type="title"/>
          </p:nvPr>
        </p:nvSpPr>
        <p:spPr>
          <a:xfrm flipH="false" flipV="false" rot="0">
            <a:off x="839788" y="365125"/>
            <a:ext cx="10515600" cy="1325562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95" name="Shape 95"/>
          <p:cNvSpPr txBox="true"/>
          <p:nvPr isPhoto="false">
            <p:ph idx="1" type="body"/>
          </p:nvPr>
        </p:nvSpPr>
        <p:spPr>
          <a:xfrm flipH="false" flipV="false" rot="0">
            <a:off x="839788" y="1681163"/>
            <a:ext cx="5157787" cy="823911"/>
          </a:xfrm>
          <a:prstGeom prst="rect">
            <a:avLst/>
          </a:prstGeom>
        </p:spPr>
        <p:txBody>
          <a:bodyPr anchor="b"/>
          <a:lstStyle>
            <a:defPPr/>
            <a:lvl1pPr indent="0" lvl="0" marL="0">
              <a:buNone/>
              <a:defRPr b="true" sz="2400"/>
            </a:lvl1pPr>
            <a:lvl2pPr indent="0" lvl="1" marL="457200">
              <a:buNone/>
              <a:defRPr b="true" sz="2000"/>
            </a:lvl2pPr>
            <a:lvl3pPr indent="0" lvl="2" marL="914400">
              <a:buNone/>
              <a:defRPr b="true" sz="1800"/>
            </a:lvl3pPr>
            <a:lvl4pPr indent="0" lvl="3" marL="1371600">
              <a:buNone/>
              <a:defRPr b="true" sz="1600"/>
            </a:lvl4pPr>
            <a:lvl5pPr indent="0" lvl="4" marL="1828800">
              <a:buNone/>
              <a:defRPr b="true" sz="1600"/>
            </a:lvl5pPr>
            <a:lvl6pPr indent="0" lvl="5" marL="2286000">
              <a:buNone/>
              <a:defRPr b="true" sz="1600"/>
            </a:lvl6pPr>
            <a:lvl7pPr indent="0" lvl="6" marL="2743200">
              <a:buNone/>
              <a:defRPr b="true" sz="1600"/>
            </a:lvl7pPr>
            <a:lvl8pPr indent="0" lvl="7" marL="3200400">
              <a:buNone/>
              <a:defRPr b="true" sz="1600"/>
            </a:lvl8pPr>
            <a:lvl9pPr indent="0" lvl="8" marL="3657600">
              <a:buNone/>
              <a:defRPr b="true" sz="1600"/>
            </a:lvl9pPr>
          </a:lstStyle>
          <a:p>
            <a:pPr lvl="0"/>
            <a:r>
              <a:t>Образец текста</a:t>
            </a:r>
          </a:p>
        </p:txBody>
      </p:sp>
      <p:sp>
        <p:nvSpPr>
          <p:cNvPr hidden="false" id="96" name="Shape 96"/>
          <p:cNvSpPr txBox="true"/>
          <p:nvPr isPhoto="false">
            <p:ph idx="2" type="body"/>
          </p:nvPr>
        </p:nvSpPr>
        <p:spPr>
          <a:xfrm flipH="false" flipV="false" rot="0">
            <a:off x="839788" y="2505075"/>
            <a:ext cx="5157787" cy="368458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97" name="Shape 97"/>
          <p:cNvSpPr txBox="true"/>
          <p:nvPr isPhoto="false">
            <p:ph idx="8" type="body"/>
          </p:nvPr>
        </p:nvSpPr>
        <p:spPr>
          <a:xfrm flipH="false" flipV="false" rot="0">
            <a:off x="6172200" y="1681163"/>
            <a:ext cx="5183187" cy="823911"/>
          </a:xfrm>
          <a:prstGeom prst="rect">
            <a:avLst/>
          </a:prstGeom>
        </p:spPr>
        <p:txBody>
          <a:bodyPr anchor="b"/>
          <a:lstStyle>
            <a:defPPr/>
            <a:lvl1pPr indent="0" lvl="0" marL="0">
              <a:buNone/>
              <a:defRPr b="true" sz="2400"/>
            </a:lvl1pPr>
            <a:lvl2pPr indent="0" lvl="1" marL="457200">
              <a:buNone/>
              <a:defRPr b="true" sz="2000"/>
            </a:lvl2pPr>
            <a:lvl3pPr indent="0" lvl="2" marL="914400">
              <a:buNone/>
              <a:defRPr b="true" sz="1800"/>
            </a:lvl3pPr>
            <a:lvl4pPr indent="0" lvl="3" marL="1371600">
              <a:buNone/>
              <a:defRPr b="true" sz="1600"/>
            </a:lvl4pPr>
            <a:lvl5pPr indent="0" lvl="4" marL="1828800">
              <a:buNone/>
              <a:defRPr b="true" sz="1600"/>
            </a:lvl5pPr>
            <a:lvl6pPr indent="0" lvl="5" marL="2286000">
              <a:buNone/>
              <a:defRPr b="true" sz="1600"/>
            </a:lvl6pPr>
            <a:lvl7pPr indent="0" lvl="6" marL="2743200">
              <a:buNone/>
              <a:defRPr b="true" sz="1600"/>
            </a:lvl7pPr>
            <a:lvl8pPr indent="0" lvl="7" marL="3200400">
              <a:buNone/>
              <a:defRPr b="true" sz="1600"/>
            </a:lvl8pPr>
            <a:lvl9pPr indent="0" lvl="8" marL="3657600">
              <a:buNone/>
              <a:defRPr b="true" sz="1600"/>
            </a:lvl9pPr>
          </a:lstStyle>
          <a:p>
            <a:pPr lvl="0"/>
            <a:r>
              <a:t>Образец текста</a:t>
            </a:r>
          </a:p>
        </p:txBody>
      </p:sp>
      <p:sp>
        <p:nvSpPr>
          <p:cNvPr hidden="false" id="98" name="Shape 98"/>
          <p:cNvSpPr txBox="true"/>
          <p:nvPr isPhoto="false">
            <p:ph idx="9" type="body"/>
          </p:nvPr>
        </p:nvSpPr>
        <p:spPr>
          <a:xfrm flipH="false" flipV="false" rot="0">
            <a:off x="6172200" y="2505075"/>
            <a:ext cx="5183187" cy="368458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99" name="Shape 99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100" name="Shape 100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101" name="Shape 101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objTx">
  <p:cSld name="Title, Text and Object">
    <p:spTree>
      <p:nvGrpSpPr>
        <p:cNvPr hidden="false" id="86" name="GroupShape 8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87" name="Shape 87"/>
          <p:cNvSpPr txBox="true"/>
          <p:nvPr isPhoto="false">
            <p:ph idx="0" type="title"/>
          </p:nvPr>
        </p:nvSpPr>
        <p:spPr>
          <a:xfrm flipH="false" flipV="false" rot="0"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defPPr/>
            <a:lvl1pPr lvl="0">
              <a:defRPr sz="3200"/>
            </a:lvl1pPr>
          </a:lstStyle>
          <a:p>
            <a:r>
              <a:t>Образец заголовка</a:t>
            </a:r>
          </a:p>
        </p:txBody>
      </p:sp>
      <p:sp>
        <p:nvSpPr>
          <p:cNvPr hidden="false" id="88" name="Shape 88"/>
          <p:cNvSpPr txBox="true"/>
          <p:nvPr isPhoto="false">
            <p:ph idx="1" type="body"/>
          </p:nvPr>
        </p:nvSpPr>
        <p:spPr>
          <a:xfrm flipH="false" flipV="false" rot="0">
            <a:off x="5183188" y="987425"/>
            <a:ext cx="6172199" cy="4873625"/>
          </a:xfrm>
          <a:prstGeom prst="rect">
            <a:avLst/>
          </a:prstGeom>
        </p:spPr>
        <p:txBody>
          <a:bodyPr/>
          <a:lstStyle>
            <a:defPPr/>
            <a:lvl1pPr lvl="0">
              <a:defRPr sz="3200"/>
            </a:lvl1pPr>
            <a:lvl2pPr lvl="1">
              <a:defRPr sz="2800"/>
            </a:lvl2pPr>
            <a:lvl3pPr lvl="2">
              <a:defRPr sz="2400"/>
            </a:lvl3pPr>
            <a:lvl4pPr lvl="3">
              <a:defRPr sz="2000"/>
            </a:lvl4pPr>
            <a:lvl5pPr lvl="4">
              <a:defRPr sz="2000"/>
            </a:lvl5pPr>
            <a:lvl6pPr lvl="5">
              <a:defRPr sz="2000"/>
            </a:lvl6pPr>
            <a:lvl7pPr lvl="6">
              <a:defRPr sz="2000"/>
            </a:lvl7pPr>
            <a:lvl8pPr lvl="7">
              <a:defRPr sz="2000"/>
            </a:lvl8pPr>
            <a:lvl9pPr lvl="8">
              <a:defRPr sz="2000"/>
            </a:lvl9pPr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89" name="Shape 89"/>
          <p:cNvSpPr txBox="true"/>
          <p:nvPr isPhoto="false">
            <p:ph idx="2" type="body"/>
          </p:nvPr>
        </p:nvSpPr>
        <p:spPr>
          <a:xfrm flipH="false" flipV="false" rot="0"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defPPr/>
            <a:lvl1pPr indent="0" lvl="0" marL="0">
              <a:buNone/>
              <a:defRPr sz="1600"/>
            </a:lvl1pPr>
            <a:lvl2pPr indent="0" lvl="1" marL="457200">
              <a:buNone/>
              <a:defRPr sz="1400"/>
            </a:lvl2pPr>
            <a:lvl3pPr indent="0" lvl="2" marL="914400">
              <a:buNone/>
              <a:defRPr sz="1200"/>
            </a:lvl3pPr>
            <a:lvl4pPr indent="0" lvl="3" marL="1371600">
              <a:buNone/>
              <a:defRPr sz="1000"/>
            </a:lvl4pPr>
            <a:lvl5pPr indent="0" lvl="4" marL="1828800">
              <a:buNone/>
              <a:defRPr sz="1000"/>
            </a:lvl5pPr>
            <a:lvl6pPr indent="0" lvl="5" marL="2286000">
              <a:buNone/>
              <a:defRPr sz="1000"/>
            </a:lvl6pPr>
            <a:lvl7pPr indent="0" lvl="6" marL="2743200">
              <a:buNone/>
              <a:defRPr sz="1000"/>
            </a:lvl7pPr>
            <a:lvl8pPr indent="0" lvl="7" marL="3200400">
              <a:buNone/>
              <a:defRPr sz="1000"/>
            </a:lvl8pPr>
            <a:lvl9pPr indent="0" lvl="8" marL="3657600">
              <a:buNone/>
              <a:defRPr sz="1000"/>
            </a:lvl9pPr>
          </a:lstStyle>
          <a:p>
            <a:pPr lvl="0"/>
            <a:r>
              <a:t>Образец текста</a:t>
            </a:r>
          </a:p>
        </p:txBody>
      </p:sp>
      <p:sp>
        <p:nvSpPr>
          <p:cNvPr hidden="false" id="90" name="Shape 90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91" name="Shape 91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92" name="Shape 92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false" type="picTx">
  <p:cSld name="Title and Picture">
    <p:spTree>
      <p:nvGrpSpPr>
        <p:cNvPr hidden="false" id="67" name="GroupShape 6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68" name="Shape 68"/>
          <p:cNvSpPr txBox="true"/>
          <p:nvPr isPhoto="false">
            <p:ph idx="0" type="title"/>
          </p:nvPr>
        </p:nvSpPr>
        <p:spPr>
          <a:xfrm flipH="false" flipV="false" rot="0"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defPPr/>
            <a:lvl1pPr lvl="0">
              <a:defRPr sz="3200"/>
            </a:lvl1pPr>
          </a:lstStyle>
          <a:p>
            <a:r>
              <a:t>Образец заголовка</a:t>
            </a:r>
          </a:p>
        </p:txBody>
      </p:sp>
      <p:sp>
        <p:nvSpPr>
          <p:cNvPr hidden="false" id="69" name="Shape 69"/>
          <p:cNvSpPr txBox="true"/>
          <p:nvPr isPhoto="false">
            <p:ph idx="1" type="body"/>
          </p:nvPr>
        </p:nvSpPr>
        <p:spPr>
          <a:xfrm flipH="false" flipV="false" rot="0">
            <a:off x="5183188" y="987425"/>
            <a:ext cx="6172199" cy="4873625"/>
          </a:xfrm>
          <a:prstGeom prst="rect">
            <a:avLst/>
          </a:prstGeom>
        </p:spPr>
        <p:txBody>
          <a:bodyPr/>
          <a:lstStyle>
            <a:defPPr/>
            <a:lvl1pPr indent="0" lvl="0" marL="0">
              <a:buNone/>
              <a:defRPr sz="3200"/>
            </a:lvl1pPr>
            <a:lvl2pPr indent="0" lvl="1" marL="457200">
              <a:buNone/>
              <a:defRPr sz="2800"/>
            </a:lvl2pPr>
            <a:lvl3pPr indent="0" lvl="2" marL="914400">
              <a:buNone/>
              <a:defRPr sz="2400"/>
            </a:lvl3pPr>
            <a:lvl4pPr indent="0" lvl="3" marL="1371600">
              <a:buNone/>
              <a:defRPr sz="2000"/>
            </a:lvl4pPr>
            <a:lvl5pPr indent="0" lvl="4" marL="1828800">
              <a:buNone/>
              <a:defRPr sz="2000"/>
            </a:lvl5pPr>
            <a:lvl6pPr indent="0" lvl="5" marL="2286000">
              <a:buNone/>
              <a:defRPr sz="2000"/>
            </a:lvl6pPr>
            <a:lvl7pPr indent="0" lvl="6" marL="2743200">
              <a:buNone/>
              <a:defRPr sz="2000"/>
            </a:lvl7pPr>
            <a:lvl8pPr indent="0" lvl="7" marL="3200400">
              <a:buNone/>
              <a:defRPr sz="2000"/>
            </a:lvl8pPr>
            <a:lvl9pPr indent="0" lvl="8" marL="3657600">
              <a:buNone/>
              <a:defRPr sz="2000"/>
            </a:lvl9pPr>
          </a:lstStyle>
          <a:p/>
        </p:txBody>
      </p:sp>
      <p:sp>
        <p:nvSpPr>
          <p:cNvPr hidden="false" id="70" name="Shape 70"/>
          <p:cNvSpPr txBox="true"/>
          <p:nvPr isPhoto="false">
            <p:ph idx="2" type="body"/>
          </p:nvPr>
        </p:nvSpPr>
        <p:spPr>
          <a:xfrm flipH="false" flipV="false" rot="0"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defPPr/>
            <a:lvl1pPr indent="0" lvl="0" marL="0">
              <a:buNone/>
              <a:defRPr sz="1600"/>
            </a:lvl1pPr>
            <a:lvl2pPr indent="0" lvl="1" marL="457200">
              <a:buNone/>
              <a:defRPr sz="1400"/>
            </a:lvl2pPr>
            <a:lvl3pPr indent="0" lvl="2" marL="914400">
              <a:buNone/>
              <a:defRPr sz="1200"/>
            </a:lvl3pPr>
            <a:lvl4pPr indent="0" lvl="3" marL="1371600">
              <a:buNone/>
              <a:defRPr sz="1000"/>
            </a:lvl4pPr>
            <a:lvl5pPr indent="0" lvl="4" marL="1828800">
              <a:buNone/>
              <a:defRPr sz="1000"/>
            </a:lvl5pPr>
            <a:lvl6pPr indent="0" lvl="5" marL="2286000">
              <a:buNone/>
              <a:defRPr sz="1000"/>
            </a:lvl6pPr>
            <a:lvl7pPr indent="0" lvl="6" marL="2743200">
              <a:buNone/>
              <a:defRPr sz="1000"/>
            </a:lvl7pPr>
            <a:lvl8pPr indent="0" lvl="7" marL="3200400">
              <a:buNone/>
              <a:defRPr sz="1000"/>
            </a:lvl8pPr>
            <a:lvl9pPr indent="0" lvl="8" marL="3657600">
              <a:buNone/>
              <a:defRPr sz="1000"/>
            </a:lvl9pPr>
          </a:lstStyle>
          <a:p>
            <a:pPr lvl="0"/>
            <a:r>
              <a:t>Образец текста</a:t>
            </a:r>
          </a:p>
        </p:txBody>
      </p:sp>
      <p:sp>
        <p:nvSpPr>
          <p:cNvPr hidden="false" id="71" name="Shape 71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01.02.2025</a:t>
            </a:r>
          </a:p>
        </p:txBody>
      </p:sp>
      <p:sp>
        <p:nvSpPr>
          <p:cNvPr hidden="false" id="72" name="Shape 72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73" name="Shape 73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Masters/_rels/slideMaster1.xml.rels><?xml version="1.0" encoding="UTF-8" standalone="no" ?>
<Relationships xmlns="http://schemas.openxmlformats.org/package/2006/relationships">
  <Relationship Id="rId17" Target="../slideLayouts/slideLayout16.xml" Type="http://schemas.openxmlformats.org/officeDocument/2006/relationships/slideLayout"/>
  <Relationship Id="rId7" Target="../slideLayouts/slideLayout6.xml" Type="http://schemas.openxmlformats.org/officeDocument/2006/relationships/slideLayout"/>
  <Relationship Id="rId6" Target="../slideLayouts/slideLayout5.xml" Type="http://schemas.openxmlformats.org/officeDocument/2006/relationships/slideLayout"/>
  <Relationship Id="rId14" Target="../slideLayouts/slideLayout13.xml" Type="http://schemas.openxmlformats.org/officeDocument/2006/relationships/slideLayout"/>
  <Relationship Id="rId13" Target="../slideLayouts/slideLayout12.xml" Type="http://schemas.openxmlformats.org/officeDocument/2006/relationships/slideLayout"/>
  <Relationship Id="rId18" Target="../slideLayouts/slideLayout17.xml" Type="http://schemas.openxmlformats.org/officeDocument/2006/relationships/slideLayout"/>
  <Relationship Id="rId4" Target="../slideLayouts/slideLayout3.xml" Type="http://schemas.openxmlformats.org/officeDocument/2006/relationships/slideLayout"/>
  <Relationship Id="rId3" Target="../slideLayouts/slideLayout2.xml" Type="http://schemas.openxmlformats.org/officeDocument/2006/relationships/slideLayout"/>
  <Relationship Id="rId12" Target="../slideLayouts/slideLayout11.xml" Type="http://schemas.openxmlformats.org/officeDocument/2006/relationships/slideLayout"/>
  <Relationship Id="rId10" Target="../slideLayouts/slideLayout9.xml" Type="http://schemas.openxmlformats.org/officeDocument/2006/relationships/slideLayout"/>
  <Relationship Id="rId5" Target="../slideLayouts/slideLayout4.xml" Type="http://schemas.openxmlformats.org/officeDocument/2006/relationships/slideLayout"/>
  <Relationship Id="rId11" Target="../slideLayouts/slideLayout10.xml" Type="http://schemas.openxmlformats.org/officeDocument/2006/relationships/slideLayout"/>
  <Relationship Id="rId8" Target="../slideLayouts/slideLayout7.xml" Type="http://schemas.openxmlformats.org/officeDocument/2006/relationships/slideLayout"/>
  <Relationship Id="rId16" Target="../slideLayouts/slideLayout15.xml" Type="http://schemas.openxmlformats.org/officeDocument/2006/relationships/slideLayout"/>
  <Relationship Id="rId2" Target="../slideLayouts/slideLayout1.xml" Type="http://schemas.openxmlformats.org/officeDocument/2006/relationships/slideLayout"/>
  <Relationship Id="rId9" Target="../slideLayouts/slideLayout8.xml" Type="http://schemas.openxmlformats.org/officeDocument/2006/relationships/slideLayout"/>
  <Relationship Id="rId15" Target="../slideLayouts/slideLayout14.xml" Type="http://schemas.openxmlformats.org/officeDocument/2006/relationships/slideLayout"/>
  <Relationship Id="rId1" Target="../theme/theme1.xml" Type="http://schemas.openxmlformats.org/officeDocument/2006/relationships/theme"/>
</Relationships>

</file>

<file path=ppt/slideMasters/slideMaster1.xml><?xml version="1.0" encoding="utf-8"?>
<p:sldMaster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>
  <p:cSld name="">
    <p:bg>
      <p:bgRef idx="1001">
        <a:schemeClr val="bg1"/>
      </p:bgRef>
    </p:bg>
    <p:spTree>
      <p:nvGrpSpPr>
        <p:cNvPr hidden="false" id="1" name="GroupShape 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" name="Shape 2"/>
          <p:cNvSpPr txBox="true"/>
          <p:nvPr isPhoto="false">
            <p:ph idx="0" type="title"/>
          </p:nvPr>
        </p:nvSpPr>
        <p:spPr>
          <a:xfrm flipH="false" flipV="false" rot="0">
            <a:off x="838200" y="365125"/>
            <a:ext cx="10515600" cy="1325562"/>
          </a:xfrm>
          <a:prstGeom prst="rect">
            <a:avLst/>
          </a:prstGeom>
        </p:spPr>
        <p:txBody>
          <a:bodyPr anchor="ctr" bIns="45720" lIns="91440" rIns="91440" tIns="45720" vert="horz">
            <a:normAutofit fontScale="100%" lnSpcReduction="0%"/>
          </a:bodyPr>
          <a:p>
            <a:r>
              <a:t>Образец заголовка</a:t>
            </a:r>
          </a:p>
        </p:txBody>
      </p:sp>
      <p:sp>
        <p:nvSpPr>
          <p:cNvPr hidden="false" id="3" name="Shape 3"/>
          <p:cNvSpPr txBox="true"/>
          <p:nvPr isPhoto="false">
            <p:ph idx="1" type="body"/>
          </p:nvPr>
        </p:nvSpPr>
        <p:spPr>
          <a:xfrm flipH="false" flipV="false" rot="0">
            <a:off x="838200" y="1825625"/>
            <a:ext cx="10515600" cy="4351338"/>
          </a:xfrm>
          <a:prstGeom prst="rect">
            <a:avLst/>
          </a:prstGeom>
        </p:spPr>
        <p:txBody>
          <a:bodyPr bIns="45720" lIns="91440" rIns="91440" tIns="45720" vert="horz">
            <a:normAutofit fontScale="100%" lnSpcReduction="0%"/>
          </a:bodyPr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4" name="Shape 4"/>
          <p:cNvSpPr txBox="true"/>
          <p:nvPr isPhoto="false">
            <p:ph idx="2" type="dt"/>
          </p:nvPr>
        </p:nvSpPr>
        <p:spPr>
          <a:xfrm flipH="false" flipV="false" rot="0"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tIns="45720" vert="horz"/>
          <a:lstStyle>
            <a:defPPr/>
            <a:lvl1pPr algn="l" indent="0" lvl="0" marL="0"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algn="l" indent="0" lvl="1" marL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0" lvl="2" marL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0" lvl="3" marL="1371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0" lvl="4" marL="18288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0" lvl="5" marL="22860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0" lvl="6" marL="2743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0" lvl="7" marL="3200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0" lvl="8" marL="3657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t>01.02.2025</a:t>
            </a:r>
          </a:p>
        </p:txBody>
      </p:sp>
      <p:sp>
        <p:nvSpPr>
          <p:cNvPr hidden="false" id="5" name="Shape 5"/>
          <p:cNvSpPr txBox="true"/>
          <p:nvPr isPhoto="false">
            <p:ph idx="3" type="ftr"/>
          </p:nvPr>
        </p:nvSpPr>
        <p:spPr>
          <a:xfrm flipH="false" flipV="false" rot="0"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tIns="45720" vert="horz"/>
          <a:lstStyle>
            <a:defPPr/>
            <a:lvl1pPr algn="ctr" indent="0" lvl="0" marL="0"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algn="l" indent="0" lvl="1" marL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0" lvl="2" marL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0" lvl="3" marL="1371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0" lvl="4" marL="18288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0" lvl="5" marL="22860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0" lvl="6" marL="2743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0" lvl="7" marL="3200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0" lvl="8" marL="3657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/>
        </p:txBody>
      </p:sp>
      <p:sp>
        <p:nvSpPr>
          <p:cNvPr hidden="false" id="6" name="Shape 6"/>
          <p:cNvSpPr txBox="true"/>
          <p:nvPr isPhoto="false">
            <p:ph idx="4" type="sldNum"/>
          </p:nvPr>
        </p:nvSpPr>
        <p:spPr>
          <a:xfrm flipH="false" flipV="false" rot="0"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tIns="45720" vert="horz"/>
          <a:lstStyle>
            <a:defPPr/>
            <a:lvl1pPr algn="r" indent="0" lvl="0" marL="0"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algn="l" indent="0" lvl="1" marL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0" lvl="2" marL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0" lvl="3" marL="1371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0" lvl="4" marL="18288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0" lvl="5" marL="22860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0" lvl="6" marL="2743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0" lvl="7" marL="3200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0" lvl="8" marL="3657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t>‹#›</a:t>
            </a:r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  <p:sldLayoutId id="2147483664" r:id="rId17"/>
    <p:sldLayoutId id="2147483665" r:id="rId18"/>
  </p:sldLayoutIdLst>
  <p:txStyles>
    <p:titleStyle>
      <a:defPPr/>
      <a:lvl1pPr algn="l" lvl="0">
        <a:lnSpc>
          <a:spcPct val="90000"/>
        </a:lnSpc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defPPr/>
      <a:lvl1pPr algn="l" indent="-228600" lvl="0" marL="228600">
        <a:lnSpc>
          <a:spcPct val="90000"/>
        </a:lnSpc>
        <a:spcBef>
          <a:spcPts val="100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algn="l" indent="-228600" lvl="1" marL="685800">
        <a:lnSpc>
          <a:spcPct val="90000"/>
        </a:lnSpc>
        <a:spcBef>
          <a:spcPts val="500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2pPr>
      <a:lvl3pPr algn="l" indent="-228600" lvl="2" marL="1143000">
        <a:lnSpc>
          <a:spcPct val="90000"/>
        </a:lnSpc>
        <a:spcBef>
          <a:spcPts val="5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algn="l" indent="-228600" lvl="3" marL="16002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algn="l" indent="-228600" lvl="4" marL="2057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algn="l" indent="-228600" lvl="5" marL="25146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algn="l" indent="-228600" lvl="6" marL="29718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algn="l" indent="-228600" lvl="7" marL="34290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algn="l" indent="-228600" lvl="8" marL="38862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/>
      <a:lvl1pPr algn="l" indent="0" lvl="0" marL="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algn="l" indent="0" lvl="1" marL="4572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algn="l" indent="0" lvl="2" marL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algn="l" indent="0" lvl="3" marL="13716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algn="l" indent="0" lvl="4" marL="18288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algn="l" indent="0" lvl="5" marL="22860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algn="l" indent="0" lvl="6" marL="27432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algn="l" indent="0" lvl="7" marL="3200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algn="l" indent="0" lvl="8" marL="36576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no" ?>
<Relationships xmlns="http://schemas.openxmlformats.org/package/2006/relationships">
  <Relationship Id="rId1" Target="../slideLayouts/slideLayout1.xml" Type="http://schemas.openxmlformats.org/officeDocument/2006/relationships/slideLayout"/>
</Relationships>

</file>

<file path=ppt/slides/_rels/slide10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11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12.xml.rels><?xml version="1.0" encoding="UTF-8" standalone="no" ?>
<Relationships xmlns="http://schemas.openxmlformats.org/package/2006/relationships">
  <Relationship Id="rId1" Target="../slideLayouts/slideLayout9.xml" Type="http://schemas.openxmlformats.org/officeDocument/2006/relationships/slideLayout"/>
</Relationships>

</file>

<file path=ppt/slides/_rels/slide13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14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15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16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17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18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19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0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1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2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3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4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5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6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7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8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9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.xml.rels><?xml version="1.0" encoding="UTF-8" standalone="no" ?>
<Relationships xmlns="http://schemas.openxmlformats.org/package/2006/relationships">
  <Relationship Id="rId1" Target="../slideLayouts/slideLayout14.xml" Type="http://schemas.openxmlformats.org/officeDocument/2006/relationships/slideLayout"/>
</Relationships>

</file>

<file path=ppt/slides/_rels/slide30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1.xml.rels><?xml version="1.0" encoding="UTF-8" standalone="no" ?>
<Relationships xmlns="http://schemas.openxmlformats.org/package/2006/relationships">
  <Relationship Id="rId1" Target="../slideLayouts/slideLayout16.xml" Type="http://schemas.openxmlformats.org/officeDocument/2006/relationships/slideLayout"/>
</Relationships>

</file>

<file path=ppt/slides/_rels/slide32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3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4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35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36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7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38.xml.rels><?xml version="1.0" encoding="UTF-8" standalone="no" ?>
<Relationships xmlns="http://schemas.openxmlformats.org/package/2006/relationships">
  <Relationship Id="rId1" Target="../slideLayouts/slideLayout16.xml" Type="http://schemas.openxmlformats.org/officeDocument/2006/relationships/slideLayout"/>
</Relationships>

</file>

<file path=ppt/slides/_rels/slide39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4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0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1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2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3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4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5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6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7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48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49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5.xml.rels><?xml version="1.0" encoding="UTF-8" standalone="no" ?>
<Relationships xmlns="http://schemas.openxmlformats.org/package/2006/relationships">
  <Relationship Id="rId1" Target="../slideLayouts/slideLayout15.xml" Type="http://schemas.openxmlformats.org/officeDocument/2006/relationships/slideLayout"/>
</Relationships>

</file>

<file path=ppt/slides/_rels/slide50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51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52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53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54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55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56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57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58.xml.rels><?xml version="1.0" encoding="UTF-8" standalone="no" ?>
<Relationships xmlns="http://schemas.openxmlformats.org/package/2006/relationships">
  <Relationship Id="rId1" Target="../slideLayouts/slideLayout13.xml" Type="http://schemas.openxmlformats.org/officeDocument/2006/relationships/slideLayout"/>
</Relationships>

</file>

<file path=ppt/slides/_rels/slide59.xml.rels><?xml version="1.0" encoding="UTF-8" standalone="no" ?>
<Relationships xmlns="http://schemas.openxmlformats.org/package/2006/relationships">
  <Relationship Id="rId1" Target="../slideLayouts/slideLayout12.xml" Type="http://schemas.openxmlformats.org/officeDocument/2006/relationships/slideLayout"/>
</Relationships>

</file>

<file path=ppt/slides/_rels/slide6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60.xml.rels><?xml version="1.0" encoding="UTF-8" standalone="no" ?>
<Relationships xmlns="http://schemas.openxmlformats.org/package/2006/relationships">
  <Relationship Id="rId1" Target="../slideLayouts/slideLayout17.xml" Type="http://schemas.openxmlformats.org/officeDocument/2006/relationships/slideLayout"/>
</Relationships>

</file>

<file path=ppt/slides/_rels/slide61.xml.rels><?xml version="1.0" encoding="UTF-8" standalone="no" ?>
<Relationships xmlns="http://schemas.openxmlformats.org/package/2006/relationships">
  <Relationship Id="rId1" Target="../slideLayouts/slideLayout17.xml" Type="http://schemas.openxmlformats.org/officeDocument/2006/relationships/slideLayout"/>
</Relationships>

</file>

<file path=ppt/slides/_rels/slide62.xml.rels><?xml version="1.0" encoding="UTF-8" standalone="no" ?>
<Relationships xmlns="http://schemas.openxmlformats.org/package/2006/relationships">
  <Relationship Id="rId1" Target="../slideLayouts/slideLayout17.xml" Type="http://schemas.openxmlformats.org/officeDocument/2006/relationships/slideLayout"/>
</Relationships>

</file>

<file path=ppt/slides/_rels/slide63.xml.rels><?xml version="1.0" encoding="UTF-8" standalone="no" ?>
<Relationships xmlns="http://schemas.openxmlformats.org/package/2006/relationships">
  <Relationship Id="rId1" Target="../slideLayouts/slideLayout17.xml" Type="http://schemas.openxmlformats.org/officeDocument/2006/relationships/slideLayout"/>
</Relationships>

</file>

<file path=ppt/slides/_rels/slide7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8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9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slide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14" name="GroupShape 11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15" name="Shape 115"/>
          <p:cNvSpPr txBox="true"/>
          <p:nvPr isPhoto="false">
            <p:ph idx="0" type="title"/>
          </p:nvPr>
        </p:nvSpPr>
        <p:spPr>
          <a:xfrm flipH="false" flipV="false" rot="0">
            <a:off x="1524000" y="1479415"/>
            <a:ext cx="9144000" cy="2387600"/>
          </a:xfrm>
          <a:prstGeom prst="rect">
            <a:avLst/>
          </a:prstGeom>
        </p:spPr>
        <p:txBody>
          <a:bodyPr>
            <a:noAutofit/>
          </a:bodyPr>
          <a:lstStyle>
            <a:defPPr/>
            <a:lvl1pPr lvl="0"/>
          </a:lstStyle>
          <a:p>
            <a:pPr>
              <a:lnSpc>
                <a:spcPct val="107000"/>
              </a:lnSpc>
              <a:spcAft>
                <a:spcPts val="800"/>
              </a:spcAft>
            </a:pPr>
            <a:r>
              <a:rPr b="false" i="false" sz="4000">
                <a:solidFill>
                  <a:srgbClr val="1A1A1A"/>
                </a:solidFill>
                <a:latin typeface="times new roman"/>
                <a:ea typeface="times new roman"/>
                <a:cs typeface="times new roman"/>
              </a:rPr>
              <a:t>ЦЕЛЕПОЛАГАНИЕ В ОБРАЗОВАТЕЛЬНОЙ ДЕЯТЕЛЬНОСТИ: </a:t>
            </a:r>
            <a:br>
              <a:rPr b="false" i="false" sz="4000">
                <a:solidFill>
                  <a:srgbClr val="1A1A1A"/>
                </a:solidFill>
                <a:latin typeface="times new roman"/>
                <a:ea typeface="times new roman"/>
                <a:cs typeface="times new roman"/>
              </a:rPr>
            </a:br>
            <a:r>
              <a:rPr b="false" i="false" sz="4000">
                <a:solidFill>
                  <a:srgbClr val="1A1A1A"/>
                </a:solidFill>
                <a:latin typeface="times new roman"/>
                <a:ea typeface="times new roman"/>
                <a:cs typeface="times new roman"/>
              </a:rPr>
              <a:t>истоки и источники </a:t>
            </a:r>
            <a:r>
              <a:rPr sz="4000">
                <a:solidFill>
                  <a:srgbClr val="1A1A1A"/>
                </a:solidFill>
                <a:latin typeface="times new roman"/>
                <a:ea typeface="times new roman"/>
                <a:cs typeface="times new roman"/>
              </a:rPr>
              <a:t>методики </a:t>
            </a:r>
            <a:r>
              <a:rPr b="false" i="false" sz="4000">
                <a:solidFill>
                  <a:srgbClr val="1A1A1A"/>
                </a:solidFill>
                <a:latin typeface="times new roman"/>
                <a:ea typeface="times new roman"/>
                <a:cs typeface="times new roman"/>
              </a:rPr>
              <a:t>дошкольного воспитания</a:t>
            </a:r>
            <a:endParaRPr sz="4000">
              <a:latin typeface="Calibri"/>
              <a:ea typeface="Calibri"/>
              <a:cs typeface="Calibri"/>
            </a:endParaRPr>
          </a:p>
        </p:txBody>
      </p:sp>
      <p:sp>
        <p:nvSpPr>
          <p:cNvPr hidden="false" id="116" name="Shape 116"/>
          <p:cNvSpPr txBox="true"/>
          <p:nvPr isPhoto="false">
            <p:ph idx="1" type="sub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  <a:p>
            <a:r>
              <a:t>Майер А.А.</a:t>
            </a:r>
          </a:p>
        </p:txBody>
      </p:sp>
    </p:spTree>
  </p:cSld>
</p:sld>
</file>

<file path=ppt/slides/slide10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48" name="GroupShape 14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49" name="Shape 149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Часть 2 </a:t>
            </a:r>
            <a:r>
              <a:rPr sz="4400"/>
              <a:t>что осталось от методики дошкольного воспитания </a:t>
            </a:r>
          </a:p>
        </p:txBody>
      </p:sp>
      <p:sp>
        <p:nvSpPr>
          <p:cNvPr hidden="false" id="150" name="Shape 150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</p:spTree>
  </p:cSld>
</p:sld>
</file>

<file path=ppt/slides/slide1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51" name="GroupShape 15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52" name="Shape 152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t>Методика дошкольного воспитания </a:t>
            </a:r>
            <a:br/>
          </a:p>
        </p:txBody>
      </p:sp>
      <p:sp>
        <p:nvSpPr>
          <p:cNvPr hidden="false" id="153" name="Shape 153"/>
          <p:cNvSpPr txBox="true"/>
          <p:nvPr isPhoto="false">
            <p:ph idx="1" type="body"/>
          </p:nvPr>
        </p:nvSpPr>
        <p:spPr>
          <a:xfrm flipH="false" flipV="false" rot="0">
            <a:off x="555172" y="1027905"/>
            <a:ext cx="10515600" cy="4351338"/>
          </a:xfrm>
          <a:prstGeom prst="rect">
            <a:avLst/>
          </a:prstGeom>
        </p:spPr>
        <p:txBody>
          <a:bodyPr>
            <a:noAutofit/>
          </a:bodyPr>
          <a:lstStyle>
            <a:defPPr/>
            <a:lvl1pPr lvl="0"/>
          </a:lstStyle>
          <a:p>
            <a:pPr indent="-514338" marL="514338">
              <a:buFont typeface="+mn-lt"/>
              <a:buAutoNum startAt="1" type="arabicPeriod"/>
            </a:pPr>
            <a:r>
              <a:rPr sz="3200"/>
              <a:t>Методика работы с детьми дошкольного возраста (уход и присмотр)</a:t>
            </a:r>
          </a:p>
          <a:p>
            <a:pPr indent="-514338" marL="514338">
              <a:buFont typeface="+mn-lt"/>
              <a:buAutoNum startAt="1" type="arabicPeriod"/>
            </a:pPr>
            <a:r>
              <a:rPr sz="3200"/>
              <a:t>Методика организации образовательной деятельности (обучения и воспитания) </a:t>
            </a:r>
          </a:p>
          <a:p>
            <a:pPr indent="-514338" marL="514338">
              <a:buFont typeface="+mn-lt"/>
              <a:buAutoNum startAt="1" type="arabicPeriod"/>
            </a:pPr>
            <a:r>
              <a:rPr sz="3200"/>
              <a:t>Методика формирования отдельных качеств (направления):</a:t>
            </a:r>
            <a:br>
              <a:rPr sz="3200"/>
            </a:br>
            <a:r>
              <a:rPr sz="3200"/>
              <a:t>- познавательное, речевое</a:t>
            </a:r>
            <a:br>
              <a:rPr sz="3200"/>
            </a:br>
            <a:r>
              <a:rPr sz="3200"/>
              <a:t>- художественно-эстетическое</a:t>
            </a:r>
            <a:br>
              <a:rPr sz="3200"/>
            </a:br>
            <a:r>
              <a:rPr sz="3200"/>
              <a:t>- социально-личностное</a:t>
            </a:r>
            <a:br>
              <a:rPr sz="3200"/>
            </a:br>
            <a:r>
              <a:rPr sz="3200"/>
              <a:t>- физическое</a:t>
            </a:r>
            <a:br>
              <a:rPr sz="3200"/>
            </a:br>
            <a:r>
              <a:rPr sz="3200"/>
              <a:t>- </a:t>
            </a:r>
            <a:r>
              <a:rPr b="true" sz="3200"/>
              <a:t>трудовое</a:t>
            </a:r>
          </a:p>
        </p:txBody>
      </p:sp>
    </p:spTree>
  </p:cSld>
</p:sld>
</file>

<file path=ppt/slides/slide1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54" name="GroupShape 15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55" name="Shape 155"/>
          <p:cNvSpPr txBox="true"/>
          <p:nvPr isPhoto="false">
            <p:ph idx="0" type="title"/>
          </p:nvPr>
        </p:nvSpPr>
        <p:spPr>
          <a:xfrm flipH="false" flipV="false" rot="0">
            <a:off x="2159563" y="308653"/>
            <a:ext cx="7315200" cy="566739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Вчера, сегодня, завтра методики</a:t>
            </a:r>
          </a:p>
        </p:txBody>
      </p:sp>
      <p:sp>
        <p:nvSpPr>
          <p:cNvPr hidden="false" id="156" name="Shape 156"/>
          <p:cNvSpPr txBox="true"/>
          <p:nvPr isPhoto="false">
            <p:ph idx="2" type="body"/>
          </p:nvPr>
        </p:nvSpPr>
        <p:spPr>
          <a:xfrm flipH="false" flipV="false" rot="0">
            <a:off x="2255573" y="1042597"/>
            <a:ext cx="5904656" cy="432048"/>
          </a:xfrm>
          <a:prstGeom prst="rect">
            <a:avLst/>
          </a:prstGeom>
        </p:spPr>
        <p:txBody>
          <a:bodyPr>
            <a:noAutofit/>
          </a:bodyPr>
          <a:lstStyle>
            <a:defPPr/>
            <a:lvl1pPr lvl="0"/>
          </a:lstStyle>
          <a:p>
            <a:r>
              <a:rPr sz="2400">
                <a:solidFill>
                  <a:srgbClr val="FF0000"/>
                </a:solidFill>
                <a:latin typeface="Arial"/>
                <a:ea typeface="Arial"/>
                <a:cs typeface="Arial"/>
              </a:rPr>
              <a:t>Цель дошкольного образования </a:t>
            </a:r>
            <a:r>
              <a:rPr sz="2400">
                <a:solidFill>
                  <a:srgbClr val="FF0000"/>
                </a:solidFill>
                <a:latin typeface="Arial"/>
                <a:ea typeface="Arial"/>
                <a:cs typeface="Arial"/>
              </a:rPr>
              <a:t>?</a:t>
            </a:r>
            <a:endParaRPr sz="2400">
              <a:solidFill>
                <a:srgbClr val="FF0000"/>
              </a:solidFill>
              <a:latin typeface="Arial"/>
              <a:ea typeface="Arial"/>
              <a:cs typeface="Arial"/>
            </a:endParaRPr>
          </a:p>
          <a:p>
            <a:r>
              <a:rPr sz="2400">
                <a:solidFill>
                  <a:srgbClr val="0072DF"/>
                </a:solidFill>
                <a:latin typeface="Arial"/>
                <a:ea typeface="Arial"/>
                <a:cs typeface="Arial"/>
              </a:rPr>
              <a:t>Задачи образовательной деятельности</a:t>
            </a:r>
          </a:p>
        </p:txBody>
      </p:sp>
      <p:sp>
        <p:nvSpPr>
          <p:cNvPr hidden="false" id="157" name="Shape 157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12</a:t>
            </a:r>
          </a:p>
        </p:txBody>
      </p:sp>
      <p:sp>
        <p:nvSpPr>
          <p:cNvPr hidden="false" id="158" name="Shape 158"/>
          <p:cNvSpPr txBox="true"/>
          <p:nvPr isPhoto="false"/>
        </p:nvSpPr>
        <p:spPr>
          <a:xfrm flipH="false" flipV="false" rot="0">
            <a:off x="5839899" y="4144859"/>
            <a:ext cx="6096000" cy="1938992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/>
            <a:r>
              <a:rPr sz="2400">
                <a:solidFill>
                  <a:srgbClr val="FF0000"/>
                </a:solidFill>
                <a:latin typeface="Arial"/>
                <a:ea typeface="Arial"/>
                <a:cs typeface="Arial"/>
              </a:rPr>
              <a:t>Результаты дошкольного образования </a:t>
            </a:r>
            <a:r>
              <a:rPr sz="2400">
                <a:solidFill>
                  <a:srgbClr val="333333"/>
                </a:solidFill>
                <a:latin typeface="Arial"/>
                <a:ea typeface="Arial"/>
                <a:cs typeface="Arial"/>
              </a:rPr>
              <a:t>«возрастные характеристики возможных достижений ребёнка дошкольного возраста на разных возрастных этапах и к завершению ДО»</a:t>
            </a:r>
            <a:r>
              <a:rPr sz="2400">
                <a:solidFill>
                  <a:srgbClr val="333333"/>
                </a:solidFill>
                <a:latin typeface="Arial"/>
                <a:ea typeface="Arial"/>
                <a:cs typeface="Arial"/>
              </a:rPr>
              <a:t> </a:t>
            </a:r>
            <a:r>
              <a:rPr sz="2400">
                <a:solidFill>
                  <a:srgbClr val="333333"/>
                </a:solidFill>
                <a:latin typeface="Arial"/>
                <a:ea typeface="Arial"/>
                <a:cs typeface="Arial"/>
              </a:rPr>
              <a:t>(ФОП ДО)</a:t>
            </a:r>
            <a:endParaRPr sz="24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159" name="Shape 159"/>
          <p:cNvSpPr txBox="true"/>
          <p:nvPr isPhoto="false"/>
        </p:nvSpPr>
        <p:spPr>
          <a:xfrm flipH="false" flipV="false" rot="0">
            <a:off x="3359696" y="2220700"/>
            <a:ext cx="8544950" cy="1938991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/>
            <a:r>
              <a:rPr sz="2400">
                <a:solidFill>
                  <a:srgbClr val="FF0000"/>
                </a:solidFill>
                <a:latin typeface="Arial"/>
                <a:ea typeface="Arial"/>
                <a:cs typeface="Arial"/>
              </a:rPr>
              <a:t>Содержание дошкольного образования: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l" indent="0" marL="0"/>
            <a:r>
              <a:rPr sz="2400">
                <a:solidFill>
                  <a:srgbClr val="0072DF"/>
                </a:solidFill>
                <a:latin typeface="Arial"/>
                <a:ea typeface="Arial"/>
                <a:cs typeface="Arial"/>
              </a:rPr>
              <a:t>Действия педагога 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l" indent="0" marL="0"/>
            <a:r>
              <a:rPr sz="2400">
                <a:solidFill>
                  <a:srgbClr val="333333"/>
                </a:solidFill>
                <a:latin typeface="Arial"/>
                <a:ea typeface="Arial"/>
                <a:cs typeface="Arial"/>
              </a:rPr>
              <a:t>содержательные линии образовательной деятельности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l" indent="0" marL="0"/>
            <a:r>
              <a:rPr sz="2400">
                <a:solidFill>
                  <a:srgbClr val="333333"/>
                </a:solidFill>
                <a:latin typeface="Arial"/>
                <a:ea typeface="Arial"/>
                <a:cs typeface="Arial"/>
              </a:rPr>
              <a:t>образовательной области 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l" indent="0" marL="0"/>
            <a:r>
              <a:rPr sz="2400">
                <a:solidFill>
                  <a:srgbClr val="333333"/>
                </a:solidFill>
                <a:latin typeface="Arial"/>
                <a:ea typeface="Arial"/>
                <a:cs typeface="Arial"/>
              </a:rPr>
              <a:t>основные направления развития </a:t>
            </a:r>
            <a:endParaRPr sz="24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1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60" name="GroupShape 16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61" name="Shape 161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 sz="4000"/>
              <a:t>Модели дошкольного образования</a:t>
            </a:r>
          </a:p>
        </p:txBody>
      </p:sp>
      <p:sp>
        <p:nvSpPr>
          <p:cNvPr hidden="false" id="162" name="Shape 162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sz="3600"/>
              <a:t>Опека (уход и присмотр) </a:t>
            </a:r>
          </a:p>
          <a:p>
            <a:r>
              <a:rPr sz="3600"/>
              <a:t>Помощь (воспитание) </a:t>
            </a:r>
          </a:p>
          <a:p>
            <a:r>
              <a:rPr sz="3600"/>
              <a:t>Обеспечение (обучение) </a:t>
            </a:r>
          </a:p>
          <a:p>
            <a:r>
              <a:rPr sz="3600"/>
              <a:t>Поддержка (образование (обучение и воспитание) </a:t>
            </a:r>
          </a:p>
          <a:p>
            <a:r>
              <a:rPr sz="3600"/>
              <a:t>Сопровождение (социализация) </a:t>
            </a:r>
          </a:p>
          <a:p>
            <a:r>
              <a:rPr sz="3600"/>
              <a:t>Фасилитация</a:t>
            </a:r>
            <a:r>
              <a:rPr sz="3600"/>
              <a:t> (саморазвитие)</a:t>
            </a:r>
          </a:p>
        </p:txBody>
      </p:sp>
    </p:spTree>
  </p:cSld>
</p:sld>
</file>

<file path=ppt/slides/slide1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63" name="GroupShape 16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64" name="Shape 164"/>
          <p:cNvSpPr txBox="true"/>
          <p:nvPr isPhoto="false">
            <p:ph idx="1" type="body"/>
          </p:nvPr>
        </p:nvSpPr>
        <p:spPr>
          <a:xfrm flipH="false" flipV="false" rot="0">
            <a:off x="1045027" y="817940"/>
            <a:ext cx="9927771" cy="4925045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>
              <a:buNone/>
            </a:pPr>
            <a:r>
              <a:rPr sz="3600"/>
              <a:t>Педагогический процесс /1962/ (</a:t>
            </a:r>
            <a:r>
              <a:rPr sz="3600"/>
              <a:t>воспитание+обучение</a:t>
            </a:r>
            <a:r>
              <a:rPr sz="3600"/>
              <a:t>)</a:t>
            </a:r>
          </a:p>
          <a:p>
            <a:pPr>
              <a:buNone/>
            </a:pPr>
            <a:r>
              <a:rPr sz="3600">
                <a:latin typeface="Georgia"/>
                <a:ea typeface="Georgia"/>
                <a:cs typeface="Georgia"/>
              </a:rPr>
              <a:t>В</a:t>
            </a:r>
            <a:r>
              <a:rPr b="false" i="false" sz="3600">
                <a:latin typeface="Georgia"/>
                <a:ea typeface="Georgia"/>
                <a:cs typeface="Georgia"/>
              </a:rPr>
              <a:t>оспитательно-образовательная работа /1969/</a:t>
            </a:r>
            <a:br>
              <a:rPr b="false" i="false" sz="3600">
                <a:latin typeface="Georgia"/>
                <a:ea typeface="Georgia"/>
                <a:cs typeface="Georgia"/>
              </a:rPr>
            </a:br>
            <a:r>
              <a:rPr b="false" i="false" sz="3600">
                <a:latin typeface="Georgia"/>
                <a:ea typeface="Georgia"/>
                <a:cs typeface="Georgia"/>
              </a:rPr>
              <a:t> (воспитание, обучение, развитие)</a:t>
            </a:r>
          </a:p>
          <a:p>
            <a:pPr>
              <a:buNone/>
            </a:pPr>
            <a:r>
              <a:rPr sz="3600">
                <a:latin typeface="Georgia"/>
                <a:ea typeface="Georgia"/>
                <a:cs typeface="Georgia"/>
              </a:rPr>
              <a:t>Воспитательно-образовательная работа /1996/ </a:t>
            </a:r>
            <a:br>
              <a:rPr sz="3600">
                <a:latin typeface="Georgia"/>
                <a:ea typeface="Georgia"/>
                <a:cs typeface="Georgia"/>
              </a:rPr>
            </a:br>
            <a:r>
              <a:rPr sz="3600">
                <a:latin typeface="Georgia"/>
                <a:ea typeface="Georgia"/>
                <a:cs typeface="Georgia"/>
              </a:rPr>
              <a:t>(воспитание и обучение)</a:t>
            </a:r>
            <a:endParaRPr b="false" i="false" sz="3600">
              <a:latin typeface="Georgia"/>
              <a:ea typeface="Georgia"/>
              <a:cs typeface="Georgia"/>
            </a:endParaRPr>
          </a:p>
          <a:p>
            <a:pPr>
              <a:buNone/>
            </a:pPr>
            <a:r>
              <a:rPr sz="3600">
                <a:latin typeface="Georgia"/>
                <a:ea typeface="Georgia"/>
                <a:cs typeface="Georgia"/>
              </a:rPr>
              <a:t>Образовательный процесс /2005/</a:t>
            </a:r>
          </a:p>
          <a:p>
            <a:pPr>
              <a:buNone/>
            </a:pPr>
            <a:r>
              <a:rPr b="false" i="false" sz="3600">
                <a:latin typeface="Georgia"/>
                <a:ea typeface="Georgia"/>
                <a:cs typeface="Georgia"/>
              </a:rPr>
              <a:t>Образовательная деятельность /2014-</a:t>
            </a:r>
          </a:p>
          <a:p>
            <a:pPr>
              <a:buNone/>
            </a:pPr>
            <a:r>
              <a:rPr sz="3600">
                <a:latin typeface="Georgia"/>
                <a:ea typeface="Georgia"/>
                <a:cs typeface="Georgia"/>
              </a:rPr>
              <a:t>Единое образовательное пространство (интеграция обучения и воспитания / 2023</a:t>
            </a:r>
            <a:endParaRPr b="false" i="false" sz="3600">
              <a:latin typeface="Georgia"/>
              <a:ea typeface="Georgia"/>
              <a:cs typeface="Georgia"/>
            </a:endParaRPr>
          </a:p>
          <a:p>
            <a:pPr>
              <a:buNone/>
            </a:pPr>
            <a:endParaRPr sz="4000"/>
          </a:p>
        </p:txBody>
      </p:sp>
    </p:spTree>
  </p:cSld>
</p:sld>
</file>

<file path=ppt/slides/slide1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65" name="GroupShape 165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66" name="Shape 166"/>
          <p:cNvSpPr txBox="true"/>
          <p:nvPr isPhoto="false">
            <p:ph idx="4294967295" type="title"/>
          </p:nvPr>
        </p:nvSpPr>
        <p:spPr>
          <a:xfrm flipH="false" flipV="false" rot="0">
            <a:off x="1981200" y="685800"/>
            <a:ext cx="8229600" cy="1371600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b="true" sz="3200"/>
              <a:t>История концептуализации и стандартизации дошкольного образования </a:t>
            </a:r>
            <a:br>
              <a:rPr b="true" sz="3200"/>
            </a:br>
            <a:endParaRPr b="true" sz="3200"/>
          </a:p>
        </p:txBody>
      </p:sp>
      <p:sp>
        <p:nvSpPr>
          <p:cNvPr hidden="false" id="167" name="Shape 167"/>
          <p:cNvSpPr txBox="true"/>
          <p:nvPr isPhoto="false">
            <p:ph idx="4294967295" type="body"/>
          </p:nvPr>
        </p:nvSpPr>
        <p:spPr>
          <a:xfrm flipH="false" flipV="false" rot="0">
            <a:off x="1981200" y="2209800"/>
            <a:ext cx="8229600" cy="2895600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>
              <a:buNone/>
            </a:pPr>
            <a:r>
              <a:t>Концепция дошкольного воспитания (1989 год)</a:t>
            </a:r>
          </a:p>
          <a:p>
            <a:pPr>
              <a:buNone/>
            </a:pPr>
          </a:p>
        </p:txBody>
      </p:sp>
      <p:sp>
        <p:nvSpPr>
          <p:cNvPr hidden="false" id="168" name="Shape 168"/>
          <p:cNvSpPr txBox="false"/>
          <p:nvPr isPhoto="false"/>
        </p:nvSpPr>
        <p:spPr>
          <a:xfrm flipH="false" flipV="false" rot="0">
            <a:off x="4943475" y="4279900"/>
            <a:ext cx="484187" cy="9779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/>
          <a:fontRef idx="none"/>
        </p:style>
        <p:txBody>
          <a:bodyPr anchor="ctr" bIns="45720" lIns="91440" rIns="91440" tIns="45720"/>
          <a:p>
            <a:pPr algn="ctr" indent="0" marL="0"/>
            <a:endParaRPr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16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69" name="GroupShape 16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70" name="Shape 170"/>
          <p:cNvSpPr txBox="true"/>
          <p:nvPr isPhoto="false">
            <p:ph idx="4294967295" type="title"/>
          </p:nvPr>
        </p:nvSpPr>
        <p:spPr>
          <a:xfrm flipH="false" flipV="false" rot="0">
            <a:off x="1981200" y="685800"/>
            <a:ext cx="8229600" cy="1371600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b="true" sz="3200"/>
              <a:t>История концептуализации и стандартизации дошкольного образования </a:t>
            </a:r>
            <a:br>
              <a:rPr b="true" sz="3200"/>
            </a:br>
            <a:endParaRPr b="true" sz="3200"/>
          </a:p>
        </p:txBody>
      </p:sp>
      <p:sp>
        <p:nvSpPr>
          <p:cNvPr hidden="false" id="171" name="Shape 171"/>
          <p:cNvSpPr txBox="true"/>
          <p:nvPr isPhoto="false">
            <p:ph idx="4294967295" type="body"/>
          </p:nvPr>
        </p:nvSpPr>
        <p:spPr>
          <a:xfrm flipH="false" flipV="false" rot="0">
            <a:off x="1981200" y="2209800"/>
            <a:ext cx="8229600" cy="2895600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>
              <a:buNone/>
            </a:pPr>
            <a:r>
              <a:t>    «Временные (примерные) требования к содержанию и методам воспитания и обучения, реализуемым в дошкольном образовательном учреждении» (приказ  Министерства образования РФ от 22.08.1996 г., № 448)</a:t>
            </a:r>
          </a:p>
          <a:p>
            <a:pPr>
              <a:buNone/>
            </a:pPr>
          </a:p>
        </p:txBody>
      </p:sp>
      <p:sp>
        <p:nvSpPr>
          <p:cNvPr hidden="false" id="172" name="Shape 172"/>
          <p:cNvSpPr txBox="false"/>
          <p:nvPr isPhoto="false"/>
        </p:nvSpPr>
        <p:spPr>
          <a:xfrm flipH="false" flipV="false" rot="0">
            <a:off x="5715000" y="5334000"/>
            <a:ext cx="484187" cy="977900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/>
          <a:fontRef idx="none"/>
        </p:style>
        <p:txBody>
          <a:bodyPr anchor="ctr" bIns="45720" lIns="91440" rIns="91440" tIns="45720"/>
          <a:p>
            <a:pPr algn="ctr" indent="0" marL="0"/>
            <a:endParaRPr sz="18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17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73" name="GroupShape 17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74" name="Shape 174"/>
          <p:cNvSpPr txBox="true"/>
          <p:nvPr isPhoto="false"/>
        </p:nvSpPr>
        <p:spPr>
          <a:xfrm flipH="false" flipV="false" rot="0">
            <a:off x="609600" y="400050"/>
            <a:ext cx="11029950" cy="6678751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ctr" indent="0" marL="0"/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Раздел 1. КРИТЕРИИ ОЦЕНКИ СОДЕРЖАНИЯ И МЕТОДОВ ВОСПИТАНИЙ И ОБУЧЕНИЯ, РЕАЛИЗУЕМЫХ В ДОШКОЛЬНОМ ОБРАЗОВАТЕЛЬНОМ УЧРЕЖДЕНИИ</a:t>
            </a:r>
            <a:b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</a:br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(программы и педагогические технологии, характер взаимодействия педагога с детьми)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ctr" indent="0" marL="0"/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Мв</a:t>
            </a:r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 - РАЗВИТИЕ ДЕТЕЙ ПЕРВОГО ГОДА ЖИЗНИ</a:t>
            </a:r>
            <a:b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</a:br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(МЛАДЕНЧЕСКИЙ ВОЗРАСТ)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ctr" indent="0" marL="0"/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МвВ</a:t>
            </a:r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 - ВЗАИМОДЕЙСТВИЕ СОТРУДНИКОВ С ДЕТЬМИ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ctr" indent="0" marL="0"/>
            <a:endParaRPr b="true" i="false" sz="2800">
              <a:solidFill>
                <a:srgbClr val="000000"/>
              </a:solidFill>
              <a:latin typeface="PT Serif"/>
              <a:ea typeface="PT Serif"/>
              <a:cs typeface="PT Serif"/>
            </a:endParaRPr>
          </a:p>
          <a:p>
            <a:pPr algn="ctr" indent="0" marL="0"/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Рв</a:t>
            </a:r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 - РАЗВИТИЕ ДЕТЕЙ ВТОРОГО И ТРЕТЬЕГО ГОДА ЖИЗНИ (РАННИЙ ВОЗРАСТ)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ctr" indent="0" marL="0"/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РвВ</a:t>
            </a:r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 - ВЗАИМОДЕЙСТВИЕ СОТРУДНИКОВ С ДЕТЬМИ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ctr" indent="0" marL="0"/>
            <a:endParaRPr b="true" sz="2800">
              <a:solidFill>
                <a:srgbClr val="000000"/>
              </a:solidFill>
              <a:latin typeface="PT Serif"/>
              <a:ea typeface="PT Serif"/>
              <a:cs typeface="PT Serif"/>
            </a:endParaRPr>
          </a:p>
          <a:p>
            <a:pPr algn="ctr" indent="0" marL="0"/>
            <a:r>
              <a:rPr b="true" i="false" sz="2800">
                <a:solidFill>
                  <a:srgbClr val="000000"/>
                </a:solidFill>
                <a:latin typeface="PT Serif"/>
                <a:ea typeface="PT Serif"/>
                <a:cs typeface="PT Serif"/>
              </a:rPr>
              <a:t>В - ВЗАИМОДЕЙСТВИЕ СОТРУДНИКОВ С ДЕТЬМИ (от 3 до 7)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ctr" indent="0" marL="0"/>
            <a:endParaRPr b="true" i="false" sz="1800">
              <a:solidFill>
                <a:srgbClr val="000000"/>
              </a:solidFill>
              <a:latin typeface="PT Serif"/>
              <a:ea typeface="PT Serif"/>
              <a:cs typeface="PT Serif"/>
            </a:endParaRPr>
          </a:p>
          <a:p>
            <a:pPr algn="ctr" indent="0" marL="0"/>
            <a:endParaRPr b="true" i="false" sz="1800">
              <a:solidFill>
                <a:srgbClr val="000000"/>
              </a:solidFill>
              <a:latin typeface="PT Serif"/>
              <a:ea typeface="PT Serif"/>
              <a:cs typeface="PT Serif"/>
            </a:endParaRPr>
          </a:p>
        </p:txBody>
      </p:sp>
    </p:spTree>
  </p:cSld>
</p:sld>
</file>

<file path=ppt/slides/slide18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75" name="GroupShape 175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76" name="Shape 176"/>
          <p:cNvSpPr txBox="true"/>
          <p:nvPr isPhoto="false">
            <p:ph idx="4294967295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 b="true" sz="1800"/>
              <a:t>(Приложение 2 к приказу Министерства образования  РФ от 22 августа 1996г. №448). </a:t>
            </a:r>
            <a:br>
              <a:rPr b="true" sz="1800"/>
            </a:br>
            <a:r>
              <a:rPr sz="1800"/>
              <a:t>Они включали критерии </a:t>
            </a:r>
            <a:br>
              <a:rPr sz="1800"/>
            </a:br>
            <a:endParaRPr sz="1800"/>
          </a:p>
        </p:txBody>
      </p:sp>
      <p:sp>
        <p:nvSpPr>
          <p:cNvPr hidden="false" id="177" name="Shape 177"/>
          <p:cNvSpPr txBox="true"/>
          <p:nvPr isPhoto="false">
            <p:ph idx="4294967295" type="body"/>
          </p:nvPr>
        </p:nvSpPr>
        <p:spPr>
          <a:xfrm flipH="false" flipV="false" rot="0">
            <a:off x="838200" y="1247775"/>
            <a:ext cx="10515600" cy="4929188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>
              <a:lnSpc>
                <a:spcPct val="80000"/>
              </a:lnSpc>
              <a:buNone/>
            </a:pPr>
            <a:r>
              <a:rPr b="true" sz="2000"/>
              <a:t>А.</a:t>
            </a:r>
            <a:r>
              <a:rPr sz="2000"/>
              <a:t> </a:t>
            </a:r>
            <a:r>
              <a:rPr b="true" sz="2000"/>
              <a:t>оценки содержания и методов воспитательно - образовательной работы</a:t>
            </a:r>
            <a:r>
              <a:rPr sz="2000"/>
              <a:t> с детьми каждого года жизни по следующим направлениям: </a:t>
            </a:r>
          </a:p>
          <a:p>
            <a:pPr>
              <a:lnSpc>
                <a:spcPct val="80000"/>
              </a:lnSpc>
            </a:pPr>
            <a:r>
              <a:rPr sz="2000"/>
              <a:t>развитие, физическое развитие и здоровье,</a:t>
            </a:r>
          </a:p>
          <a:p>
            <a:pPr>
              <a:lnSpc>
                <a:spcPct val="80000"/>
              </a:lnSpc>
            </a:pPr>
            <a:r>
              <a:rPr sz="2000"/>
              <a:t>взаимодействие сотрудников с детьми,  </a:t>
            </a:r>
          </a:p>
          <a:p>
            <a:pPr>
              <a:lnSpc>
                <a:spcPct val="80000"/>
              </a:lnSpc>
            </a:pPr>
            <a:r>
              <a:rPr sz="2000"/>
              <a:t>развитие игровой деятельности, </a:t>
            </a:r>
          </a:p>
          <a:p>
            <a:pPr>
              <a:lnSpc>
                <a:spcPct val="80000"/>
              </a:lnSpc>
            </a:pPr>
            <a:r>
              <a:rPr sz="2000"/>
              <a:t>развитие ребенка в изобразительной деятельности, </a:t>
            </a:r>
          </a:p>
          <a:p>
            <a:pPr>
              <a:lnSpc>
                <a:spcPct val="80000"/>
              </a:lnSpc>
            </a:pPr>
            <a:r>
              <a:rPr sz="2000"/>
              <a:t>развитие ребенка в музыкальной деятельности, </a:t>
            </a:r>
          </a:p>
          <a:p>
            <a:pPr>
              <a:lnSpc>
                <a:spcPct val="80000"/>
              </a:lnSpc>
            </a:pPr>
            <a:r>
              <a:rPr sz="2000"/>
              <a:t>развитие ребенка в театрализованной деятельности, </a:t>
            </a:r>
          </a:p>
          <a:p>
            <a:pPr>
              <a:lnSpc>
                <a:spcPct val="80000"/>
              </a:lnSpc>
            </a:pPr>
            <a:r>
              <a:rPr sz="2000"/>
              <a:t>развитие конструктивной деятельности, </a:t>
            </a:r>
          </a:p>
          <a:p>
            <a:pPr>
              <a:lnSpc>
                <a:spcPct val="80000"/>
              </a:lnSpc>
            </a:pPr>
            <a:r>
              <a:rPr sz="2000"/>
              <a:t>речевое развитие ребенка,</a:t>
            </a:r>
          </a:p>
          <a:p>
            <a:pPr>
              <a:lnSpc>
                <a:spcPct val="80000"/>
              </a:lnSpc>
            </a:pPr>
            <a:r>
              <a:rPr sz="2000"/>
              <a:t>развитие элементарных математических представлений,</a:t>
            </a:r>
          </a:p>
          <a:p>
            <a:pPr>
              <a:lnSpc>
                <a:spcPct val="80000"/>
              </a:lnSpc>
            </a:pPr>
            <a:r>
              <a:rPr sz="2000"/>
              <a:t>развитие элементарных естественнонаучных представлений, </a:t>
            </a:r>
          </a:p>
          <a:p>
            <a:pPr>
              <a:lnSpc>
                <a:spcPct val="80000"/>
              </a:lnSpc>
            </a:pPr>
            <a:r>
              <a:rPr sz="2000"/>
              <a:t>развитие экологической культуры детей,</a:t>
            </a:r>
          </a:p>
          <a:p>
            <a:pPr>
              <a:lnSpc>
                <a:spcPct val="80000"/>
              </a:lnSpc>
            </a:pPr>
            <a:r>
              <a:rPr sz="2000"/>
              <a:t>развитие представлений о человеке в истории.</a:t>
            </a:r>
          </a:p>
        </p:txBody>
      </p:sp>
    </p:spTree>
  </p:cSld>
</p:sld>
</file>

<file path=ppt/slides/slide19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78" name="GroupShape 17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79" name="Shape 179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 sz="4400"/>
              <a:t>Методика дошкольного воспитания </a:t>
            </a:r>
            <a:br>
              <a:rPr sz="4400"/>
            </a:br>
          </a:p>
        </p:txBody>
      </p:sp>
      <p:sp>
        <p:nvSpPr>
          <p:cNvPr hidden="false" id="180" name="Shape 180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-514350" marL="514350">
              <a:buFont typeface="+mn-lt"/>
              <a:buAutoNum startAt="1" type="arabicPeriod"/>
            </a:pPr>
            <a:r>
              <a:t>Методика работы с детьми дошкольного возраста (уход и присмотр)</a:t>
            </a:r>
          </a:p>
          <a:p>
            <a:pPr indent="-514350" marL="514350">
              <a:buFont typeface="+mn-lt"/>
              <a:buAutoNum startAt="1" type="arabicPeriod"/>
            </a:pPr>
            <a:r>
              <a:t>Методика организации образовательной деятельности (обучения и воспитания) </a:t>
            </a:r>
          </a:p>
          <a:p>
            <a:pPr indent="-514350" marL="514350">
              <a:buFont typeface="+mn-lt"/>
              <a:buAutoNum startAt="1" type="arabicPeriod"/>
            </a:pPr>
            <a:r>
              <a:t>Методика формирования отдельных качества (направления): МУЗО, ФИЗО, трудовое, познавательное, КГН, ФЭМП (РЭМП)</a:t>
            </a:r>
          </a:p>
        </p:txBody>
      </p:sp>
    </p:spTree>
  </p:cSld>
</p:sld>
</file>

<file path=ppt/slides/slide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17" name="GroupShape 11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18" name="Shape 118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Основные вопросы </a:t>
            </a:r>
          </a:p>
        </p:txBody>
      </p:sp>
      <p:sp>
        <p:nvSpPr>
          <p:cNvPr hidden="false" id="119" name="Shape 119"/>
          <p:cNvSpPr txBox="true"/>
          <p:nvPr isPhoto="false">
            <p:ph idx="1" type="body"/>
          </p:nvPr>
        </p:nvSpPr>
        <p:spPr>
          <a:xfrm flipH="false" flipV="false" rot="0">
            <a:off x="838200" y="1555659"/>
            <a:ext cx="10515600" cy="435133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-514350" marL="514350">
              <a:buFont typeface="+mn-lt"/>
              <a:buAutoNum startAt="1" type="arabicPeriod"/>
            </a:pPr>
            <a:r>
              <a:rPr sz="3200"/>
              <a:t>Часть: забытая теория дошкольного воспитания </a:t>
            </a:r>
          </a:p>
          <a:p>
            <a:pPr indent="-514350" marL="514350">
              <a:buFont typeface="+mn-lt"/>
              <a:buAutoNum startAt="1" type="arabicPeriod"/>
            </a:pPr>
            <a:r>
              <a:rPr sz="3200"/>
              <a:t>Часть: что осталось от методики дошкольного воспитания </a:t>
            </a:r>
          </a:p>
          <a:p>
            <a:pPr indent="-514350" marL="514350">
              <a:buFont typeface="+mn-lt"/>
              <a:buAutoNum startAt="1" type="arabicPeriod"/>
            </a:pPr>
            <a:r>
              <a:rPr sz="3200"/>
              <a:t>Часть: цели и задачи в дошкольном образовании</a:t>
            </a:r>
          </a:p>
          <a:p>
            <a:pPr indent="0" marL="0">
              <a:buNone/>
            </a:pPr>
          </a:p>
        </p:txBody>
      </p:sp>
    </p:spTree>
  </p:cSld>
</p:sld>
</file>

<file path=ppt/slides/slide20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81" name="GroupShape 18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82" name="Shape 182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 sz="4400"/>
              <a:t>Дошкольное образование: организация образовательной деятельности</a:t>
            </a:r>
          </a:p>
        </p:txBody>
      </p:sp>
      <p:sp>
        <p:nvSpPr>
          <p:cNvPr hidden="false" id="183" name="Shape 183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ФГОС ДО (3Т) </a:t>
            </a:r>
          </a:p>
          <a:p>
            <a:r>
              <a:t>ФОП ДО (содержание)</a:t>
            </a:r>
          </a:p>
          <a:p>
            <a:r>
              <a:t>Образование в единстве обучения и воспитания (способы реализации)</a:t>
            </a:r>
          </a:p>
        </p:txBody>
      </p:sp>
    </p:spTree>
  </p:cSld>
</p:sld>
</file>

<file path=ppt/slides/slide2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84" name="GroupShape 18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85" name="Shape 18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Цели и задачи дошкольного образования</a:t>
            </a:r>
          </a:p>
        </p:txBody>
      </p:sp>
      <p:sp>
        <p:nvSpPr>
          <p:cNvPr hidden="false" id="186" name="Shape 186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0" marL="0">
              <a:buNone/>
            </a:pPr>
            <a:r>
              <a:rPr b="false" i="fals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Дошкольное образование направлено на формирование общей культуры, развитие физических, интеллектуальных, нравственных, эстетических и личностных качеств, формирование предпосылок учебной деятельности, сохранение и укрепление здоровья детей дошкольного возраста</a:t>
            </a:r>
          </a:p>
          <a:p>
            <a:pPr indent="0" marL="0">
              <a:buNone/>
            </a:pP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>
              <a:solidFill>
                <a:srgbClr val="000000"/>
              </a:solidFill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r>
              <a:rPr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Цель дошкольного образования</a:t>
            </a:r>
            <a:r>
              <a:rPr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?</a:t>
            </a:r>
            <a:endParaRPr>
              <a:solidFill>
                <a:srgbClr val="FF0000"/>
              </a:solidFill>
            </a:endParaRPr>
          </a:p>
        </p:txBody>
      </p:sp>
    </p:spTree>
  </p:cSld>
</p:sld>
</file>

<file path=ppt/slides/slide2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87" name="GroupShape 18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88" name="Shape 188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Изменения в ДОО</a:t>
            </a:r>
          </a:p>
        </p:txBody>
      </p:sp>
      <p:sp>
        <p:nvSpPr>
          <p:cNvPr hidden="false" id="189" name="Shape 189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sz="4000"/>
              <a:t>Цель</a:t>
            </a:r>
          </a:p>
          <a:p>
            <a:r>
              <a:rPr sz="4000"/>
              <a:t>Задачи</a:t>
            </a:r>
          </a:p>
          <a:p>
            <a:r>
              <a:rPr sz="4000"/>
              <a:t>Содержание</a:t>
            </a:r>
          </a:p>
          <a:p>
            <a:r>
              <a:rPr sz="4000"/>
              <a:t>Технологии </a:t>
            </a:r>
          </a:p>
          <a:p>
            <a:r>
              <a:rPr sz="4000"/>
              <a:t>Результат </a:t>
            </a:r>
          </a:p>
        </p:txBody>
      </p:sp>
    </p:spTree>
  </p:cSld>
</p:sld>
</file>

<file path=ppt/slides/slide2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90" name="GroupShape 19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91" name="Shape 191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образование</a:t>
            </a:r>
          </a:p>
        </p:txBody>
      </p:sp>
      <p:sp>
        <p:nvSpPr>
          <p:cNvPr hidden="false" id="192" name="Shape 192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0" marL="0">
              <a:buNone/>
            </a:pPr>
            <a:r>
              <a:rPr b="false" i="false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единый</a:t>
            </a:r>
            <a:r>
              <a:rPr b="false" i="fals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целенаправленный процесс </a:t>
            </a:r>
            <a:r>
              <a:rPr b="false" i="false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воспитания и обучения</a:t>
            </a:r>
            <a:r>
              <a:rPr b="false" i="fals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являющийся общественно значимым благом и осуществляемый в интересах человека, семьи, общества и государства, а также </a:t>
            </a:r>
            <a:r>
              <a:rPr b="false" i="false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совокупность</a:t>
            </a:r>
            <a:r>
              <a:rPr b="false" i="fals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приобретаемых </a:t>
            </a:r>
            <a:r>
              <a:rPr b="false" i="false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знаний, умений, навыков</a:t>
            </a:r>
            <a:r>
              <a:rPr b="false" i="fals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</a:t>
            </a:r>
            <a:r>
              <a:rPr b="false" i="false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ценностных установок, опыта деятельности и компетенции </a:t>
            </a:r>
            <a:r>
              <a:rPr b="false" i="fals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определенных объема и сложности в целях интеллектуального, духовно-нравственного, творческого, физического и (или) профессионального развития человека, удовлетворения его образовательных потребностей и интересов;</a:t>
            </a:r>
          </a:p>
        </p:txBody>
      </p:sp>
    </p:spTree>
  </p:cSld>
</p:sld>
</file>

<file path=ppt/slides/slide2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93" name="GroupShape 19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94" name="Shape 194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Обучение </a:t>
            </a:r>
          </a:p>
        </p:txBody>
      </p:sp>
      <p:sp>
        <p:nvSpPr>
          <p:cNvPr hidden="false" id="195" name="Shape 195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b="false" i="false" sz="3200"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От обучения знаниям, умениям и навыкам следует перейти к обучению самой возможности приобретать их и использовать в жизни (</a:t>
            </a:r>
            <a:r>
              <a:rPr b="false" i="false" sz="3200">
                <a:solidFill>
                  <a:srgbClr val="FF0000"/>
                </a:solidFill>
                <a:latin typeface="Calibri"/>
                <a:ea typeface="Calibri"/>
                <a:cs typeface="Calibri"/>
              </a:rPr>
              <a:t>год, документ</a:t>
            </a:r>
            <a:r>
              <a:rPr b="false" i="false" sz="3200">
                <a:solidFill>
                  <a:srgbClr val="FF0000"/>
                </a:solidFill>
                <a:latin typeface="Calibri"/>
                <a:ea typeface="Calibri"/>
                <a:cs typeface="Calibri"/>
              </a:rPr>
              <a:t>?</a:t>
            </a:r>
            <a:r>
              <a:rPr b="false" i="false" sz="3200">
                <a:solidFill>
                  <a:srgbClr val="FF0000"/>
                </a:solidFill>
                <a:latin typeface="Calibri"/>
                <a:ea typeface="Calibri"/>
                <a:cs typeface="Calibri"/>
              </a:rPr>
              <a:t>)</a:t>
            </a:r>
            <a:endParaRPr sz="3200">
              <a:solidFill>
                <a:srgbClr val="FF0000"/>
              </a:solidFill>
            </a:endParaRPr>
          </a:p>
        </p:txBody>
      </p:sp>
    </p:spTree>
  </p:cSld>
</p:sld>
</file>

<file path=ppt/slides/slide2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96" name="GroupShape 19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97" name="Shape 197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обучение</a:t>
            </a:r>
          </a:p>
        </p:txBody>
      </p:sp>
      <p:sp>
        <p:nvSpPr>
          <p:cNvPr hidden="false" id="198" name="Shape 198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0" marL="0">
              <a:buNone/>
            </a:pPr>
            <a:r>
              <a:rPr b="false" i="fals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целенаправленный процесс организации деятельности обучающихся по овладению знаниями, умениями, навыками и компетенцией, приобретению опыта деятельности, развитию способностей, приобретению опыта применения знаний в повседневной жизни и формированию у обучающихся мотивации получения образования в течение всей жизни</a:t>
            </a:r>
          </a:p>
        </p:txBody>
      </p:sp>
    </p:spTree>
  </p:cSld>
</p:sld>
</file>

<file path=ppt/slides/slide26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99" name="GroupShape 19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00" name="Shape 200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Воспитание </a:t>
            </a:r>
          </a:p>
        </p:txBody>
      </p:sp>
      <p:sp>
        <p:nvSpPr>
          <p:cNvPr hidden="false" id="201" name="Shape 201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Как цель, процесс и результат </a:t>
            </a:r>
          </a:p>
          <a:p>
            <a:r>
              <a:t>Как деятельность</a:t>
            </a:r>
          </a:p>
          <a:p>
            <a:r>
              <a:t>Как изменения в самом субъекте/объекте воспитания (самовоспитание)</a:t>
            </a:r>
          </a:p>
          <a:p/>
          <a:p>
            <a:pPr indent="0" marL="0">
              <a:buNone/>
            </a:pPr>
            <a:r>
              <a:rPr b="false" i="false">
                <a:solidFill>
                  <a:srgbClr val="000000"/>
                </a:solidFill>
                <a:latin typeface="Calibri"/>
                <a:ea typeface="Calibri"/>
                <a:cs typeface="Calibri"/>
              </a:rPr>
              <a:t>воспитывать - значит приобщать ребенка к миру человеческих ценностей </a:t>
            </a:r>
            <a:r>
              <a:rPr b="false" i="false">
                <a:solidFill>
                  <a:srgbClr val="FF0000"/>
                </a:solidFill>
                <a:latin typeface="Calibri"/>
                <a:ea typeface="Calibri"/>
                <a:cs typeface="Calibri"/>
              </a:rPr>
              <a:t>(год, документ</a:t>
            </a:r>
            <a:r>
              <a:rPr b="false" i="false">
                <a:solidFill>
                  <a:srgbClr val="FF0000"/>
                </a:solidFill>
                <a:latin typeface="Calibri"/>
                <a:ea typeface="Calibri"/>
                <a:cs typeface="Calibri"/>
              </a:rPr>
              <a:t>?</a:t>
            </a:r>
            <a:r>
              <a:rPr b="false" i="false">
                <a:solidFill>
                  <a:srgbClr val="FF0000"/>
                </a:solidFill>
                <a:latin typeface="Calibri"/>
                <a:ea typeface="Calibri"/>
                <a:cs typeface="Calibri"/>
              </a:rPr>
              <a:t>)</a:t>
            </a:r>
            <a:endParaRPr>
              <a:solidFill>
                <a:srgbClr val="FF0000"/>
              </a:solidFill>
            </a:endParaRPr>
          </a:p>
        </p:txBody>
      </p:sp>
    </p:spTree>
  </p:cSld>
</p:sld>
</file>

<file path=ppt/slides/slide27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02" name="GroupShape 20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03" name="Shape 203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воспитание</a:t>
            </a:r>
          </a:p>
        </p:txBody>
      </p:sp>
      <p:sp>
        <p:nvSpPr>
          <p:cNvPr hidden="false" id="204" name="Shape 204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b="false" i="fals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b="false" i="false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деятельность, направленная на развитие личности</a:t>
            </a:r>
            <a:r>
              <a:rPr b="false" i="false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, формирование у обучающихся трудолюбия, ответственного отношения к труду и его результатам, создание условий для самоопределения и социализации обучающихся на основе социокультурных, духовно-нравственных ценностей и принятых в российском обществе правил и норм поведения в интересах человека, семьи, общества и государства, формирование у обучающихся чувства патриотизма, гражданственности, уважения к памяти защитников Отечества и подвигам Героев Отечества, закону и правопорядку, человеку труда и старшему поколению, взаимного уважения, бережного отношения к культурному наследию и традициям многонационального народа Российской Федерации, природе и окружающей среде</a:t>
            </a:r>
          </a:p>
        </p:txBody>
      </p:sp>
    </p:spTree>
  </p:cSld>
</p:sld>
</file>

<file path=ppt/slides/slide28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05" name="GroupShape 205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06" name="Shape 206"/>
          <p:cNvSpPr txBox="true"/>
          <p:nvPr isPhoto="false">
            <p:ph idx="0" type="title"/>
          </p:nvPr>
        </p:nvSpPr>
        <p:spPr>
          <a:xfrm flipH="false" flipV="false" rot="0">
            <a:off x="1981200" y="274638"/>
            <a:ext cx="8229600" cy="706090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Цель воспитания </a:t>
            </a:r>
          </a:p>
        </p:txBody>
      </p:sp>
      <p:sp>
        <p:nvSpPr>
          <p:cNvPr hidden="false" id="207" name="Shape 207"/>
          <p:cNvSpPr txBox="true"/>
          <p:nvPr isPhoto="false">
            <p:ph idx="1" type="body"/>
          </p:nvPr>
        </p:nvSpPr>
        <p:spPr>
          <a:xfrm flipH="false" flipV="false" rot="0">
            <a:off x="1045029" y="980729"/>
            <a:ext cx="10197737" cy="5145435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algn="just" indent="0" marL="0">
              <a:lnSpc>
                <a:spcPct val="115000"/>
              </a:lnSpc>
              <a:buNone/>
            </a:pPr>
            <a:r>
              <a:rPr sz="2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личностное развитие дошкольников и создание условий для их позитивной социализации на основе базовых ценностей российского общества через:</a:t>
            </a:r>
            <a:endParaRPr sz="2400">
              <a:latin typeface="Times New Roman"/>
              <a:ea typeface="Times New Roman"/>
              <a:cs typeface="Times New Roman"/>
            </a:endParaRPr>
          </a:p>
          <a:p>
            <a:pPr algn="just" indent="-342900" marL="342900">
              <a:lnSpc>
                <a:spcPct val="115000"/>
              </a:lnSpc>
              <a:buFont typeface="+mj-lt"/>
              <a:buAutoNum startAt="1" type="arabicParenR"/>
            </a:pPr>
            <a:r>
              <a:rPr sz="2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формирование ценностного отношения к окружающему миру, другим людям, себе;</a:t>
            </a:r>
            <a:endParaRPr sz="2400">
              <a:latin typeface="Times New Roman"/>
              <a:ea typeface="Times New Roman"/>
              <a:cs typeface="Times New Roman"/>
            </a:endParaRPr>
          </a:p>
          <a:p>
            <a:pPr algn="just" indent="-342900" marL="342900">
              <a:lnSpc>
                <a:spcPct val="115000"/>
              </a:lnSpc>
              <a:buFont typeface="+mj-lt"/>
              <a:buAutoNum startAt="1" type="arabicParenR"/>
            </a:pPr>
            <a:r>
              <a:rPr sz="2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овладение первичными представлениями о базовых ценностях, а также выработанных обществом нормах и правилах поведения;</a:t>
            </a:r>
            <a:endParaRPr sz="2400">
              <a:latin typeface="Times New Roman"/>
              <a:ea typeface="Times New Roman"/>
              <a:cs typeface="Times New Roman"/>
            </a:endParaRPr>
          </a:p>
          <a:p>
            <a:pPr algn="just" indent="-342900" marL="342900">
              <a:lnSpc>
                <a:spcPct val="115000"/>
              </a:lnSpc>
              <a:buFont typeface="+mj-lt"/>
              <a:buAutoNum startAt="1" type="arabicParenR"/>
            </a:pPr>
            <a:r>
              <a:rPr sz="24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приобретение первичного опыта деятельности и поведения в соответствии с базовыми национальными ценностями, нормами и правилами, принятыми в обществе.</a:t>
            </a:r>
            <a:endParaRPr sz="2400">
              <a:latin typeface="Times New Roman"/>
              <a:ea typeface="Times New Roman"/>
              <a:cs typeface="Times New Roman"/>
            </a:endParaRPr>
          </a:p>
          <a:p/>
        </p:txBody>
      </p:sp>
    </p:spTree>
  </p:cSld>
</p:sld>
</file>

<file path=ppt/slides/slide29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08" name="GroupShape 20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09" name="Shape 209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graphicFrame>
        <p:nvGraphicFramePr>
          <p:cNvPr hidden="false" id="210" name="Table 210"/>
          <p:cNvGraphicFramePr/>
          <p:nvPr isPhoto="false">
            <p:ph idx="1" type="body"/>
          </p:nvPr>
        </p:nvGraphicFramePr>
        <p:xfrm flipH="false" flipV="false" rot="0">
          <a:off x="838200" y="365125"/>
          <a:ext cx="10896601" cy="5575078"/>
        </p:xfrm>
        <a:graphic>
          <a:graphicData uri="http://schemas.openxmlformats.org/drawingml/2006/table">
            <a:tbl>
              <a:tblPr bandCol="false" bandRow="true" firstCol="true" firstRow="true" lastCol="false" lastRow="false">
                <a:tableStyleId>{5C22544A-7EE6-4342-B048-85BDC9FD1C3A}</a:tableStyleId>
              </a:tblPr>
              <a:tblGrid>
                <a:gridCol w="2505075"/>
                <a:gridCol w="4305300"/>
                <a:gridCol w="4086226"/>
              </a:tblGrid>
              <a:tr h="737838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Направления развития (образовательные области)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Направления воспитания (соотносится с образовательной областью)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 algn="ctr"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Ценности 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</a:tr>
              <a:tr h="1237195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социально-коммуникативное, 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патриотическим, духовно-нравственным, социальным и трудовым направлениями воспитания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Родина", "Природа", "Семья", "Человек", "Жизнь", "Милосердие", "Добро", "Дружба", "Сотрудничество", "Труд"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</a:tr>
              <a:tr h="614672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познавательное, 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познавательным и патриотическим направлениями воспитания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"Человек", "Семья", "Познание", "Родина" и "Природа"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</a:tr>
              <a:tr h="614672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речевое, 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социальным и эстетическим направлениями воспитания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"Культура" и "Красота"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</a:tr>
              <a:tr h="1081564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художественно-эстетическое, 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эстетическим направлением воспитания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"Культура" и "Красота" ( в другом месте: "Красота", "Культура", "Человек", "Природа")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</a:tr>
              <a:tr h="614672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физическое развитие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физическим и оздоровительным направлениями воспитания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sz="2000"/>
                        <a:t>"Жизнь", "Здоровье"</a:t>
                      </a:r>
                      <a:endParaRPr sz="20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50539" marR="50539" marT="0" vert="horz"/>
                </a:tc>
              </a:tr>
            </a:tbl>
          </a:graphicData>
        </a:graphic>
      </p:graphicFrame>
    </p:spTree>
  </p:cSld>
</p:sld>
</file>

<file path=ppt/slides/slide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20" name="GroupShape 12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21" name="Shape 121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3</a:t>
            </a:r>
          </a:p>
        </p:txBody>
      </p:sp>
      <p:sp>
        <p:nvSpPr>
          <p:cNvPr hidden="false" id="122" name="Shape 122"/>
          <p:cNvSpPr txBox="true"/>
          <p:nvPr isPhoto="false">
            <p:ph idx="0" type="title"/>
          </p:nvPr>
        </p:nvSpPr>
        <p:spPr>
          <a:xfrm flipH="false" flipV="false" rot="0">
            <a:off x="5426184" y="2251514"/>
            <a:ext cx="5952659" cy="1296145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>
                <a:solidFill>
                  <a:schemeClr val="tx1"/>
                </a:solidFill>
              </a:rPr>
              <a:t>Дошкольное воспитание (1974)</a:t>
            </a:r>
          </a:p>
        </p:txBody>
      </p:sp>
      <p:sp>
        <p:nvSpPr>
          <p:cNvPr hidden="false" id="123" name="Shape 123"/>
          <p:cNvSpPr txBox="true"/>
          <p:nvPr isPhoto="false">
            <p:ph idx="4" type="body"/>
          </p:nvPr>
        </p:nvSpPr>
        <p:spPr>
          <a:xfrm flipH="false" flipV="false" rot="0">
            <a:off x="5426184" y="3894836"/>
            <a:ext cx="5856649" cy="1344149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sz="4000">
                <a:solidFill>
                  <a:schemeClr val="tx1"/>
                </a:solidFill>
                <a:latin typeface="+mj-lt"/>
                <a:ea typeface="+mj-ea"/>
                <a:cs typeface="+mj-cs"/>
              </a:rPr>
              <a:t>Дошкольное образование (1992)</a:t>
            </a:r>
          </a:p>
        </p:txBody>
      </p:sp>
      <p:sp>
        <p:nvSpPr>
          <p:cNvPr hidden="false" id="124" name="Shape 124"/>
          <p:cNvSpPr txBox="true"/>
          <p:nvPr isPhoto="false"/>
        </p:nvSpPr>
        <p:spPr>
          <a:xfrm flipH="false" flipV="false" rot="0">
            <a:off x="5375920" y="557891"/>
            <a:ext cx="6816080" cy="1200329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>
              <a:lnSpc>
                <a:spcPct val="90000"/>
              </a:lnSpc>
            </a:pPr>
            <a:r>
              <a:rPr sz="4000">
                <a:solidFill>
                  <a:schemeClr val="tx1"/>
                </a:solidFill>
                <a:latin typeface="+mj-lt"/>
                <a:ea typeface="+mj-ea"/>
                <a:cs typeface="+mj-cs"/>
              </a:rPr>
              <a:t>Воспитание детей дошкольного возраста (1959)</a:t>
            </a:r>
            <a:r>
              <a:rPr sz="4000">
                <a:solidFill>
                  <a:schemeClr val="bg1"/>
                </a:solidFill>
                <a:latin typeface="+mj-lt"/>
                <a:ea typeface="+mj-ea"/>
                <a:cs typeface="+mj-cs"/>
              </a:rPr>
              <a:t>)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125" name="Shape 125"/>
          <p:cNvSpPr txBox="true"/>
          <p:nvPr isPhoto="false"/>
        </p:nvSpPr>
        <p:spPr>
          <a:xfrm flipH="false" flipV="false" rot="0">
            <a:off x="239350" y="761414"/>
            <a:ext cx="6816080" cy="584774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/>
            <a:r>
              <a:rPr sz="3200">
                <a:solidFill>
                  <a:srgbClr val="FF0000"/>
                </a:solidFill>
                <a:latin typeface="+mj-lt"/>
                <a:ea typeface="+mj-ea"/>
                <a:cs typeface="+mj-cs"/>
              </a:rPr>
              <a:t>Инструкции, руководства…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126" name="Shape 126"/>
          <p:cNvSpPr txBox="true"/>
          <p:nvPr isPhoto="false"/>
        </p:nvSpPr>
        <p:spPr>
          <a:xfrm flipH="false" flipV="false" rot="0">
            <a:off x="239350" y="2233124"/>
            <a:ext cx="5376597" cy="1077218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/>
            <a:r>
              <a:rPr sz="3200">
                <a:solidFill>
                  <a:srgbClr val="FF0000"/>
                </a:solidFill>
                <a:latin typeface="+mj-lt"/>
                <a:ea typeface="+mj-ea"/>
                <a:cs typeface="+mj-cs"/>
              </a:rPr>
              <a:t>Программы воспитания…</a:t>
            </a:r>
            <a:br>
              <a:rPr sz="3200">
                <a:solidFill>
                  <a:srgbClr val="FF0000"/>
                </a:solidFill>
                <a:latin typeface="+mj-lt"/>
                <a:ea typeface="+mj-ea"/>
                <a:cs typeface="+mj-cs"/>
              </a:rPr>
            </a:br>
            <a:r>
              <a:rPr sz="3200">
                <a:solidFill>
                  <a:srgbClr val="FF0000"/>
                </a:solidFill>
                <a:latin typeface="+mj-lt"/>
                <a:ea typeface="+mj-ea"/>
                <a:cs typeface="+mj-cs"/>
              </a:rPr>
              <a:t>и обучения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127" name="Shape 127"/>
          <p:cNvSpPr txBox="true"/>
          <p:nvPr isPhoto="false"/>
        </p:nvSpPr>
        <p:spPr>
          <a:xfrm flipH="false" flipV="false" rot="0">
            <a:off x="244082" y="3808007"/>
            <a:ext cx="5376597" cy="1077218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/>
            <a:r>
              <a:rPr sz="3200">
                <a:solidFill>
                  <a:srgbClr val="FF0000"/>
                </a:solidFill>
                <a:latin typeface="+mj-lt"/>
                <a:ea typeface="+mj-ea"/>
                <a:cs typeface="+mj-cs"/>
              </a:rPr>
              <a:t>Образовательные программы….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128" name="Shape 128"/>
          <p:cNvSpPr txBox="true"/>
          <p:nvPr isPhoto="false"/>
        </p:nvSpPr>
        <p:spPr>
          <a:xfrm flipH="false" flipV="false" rot="0">
            <a:off x="3167676" y="5382890"/>
            <a:ext cx="5856649" cy="1344149"/>
          </a:xfrm>
          <a:prstGeom prst="rect">
            <a:avLst/>
          </a:prstGeom>
        </p:spPr>
        <p:txBody>
          <a:bodyPr anchor="t" bIns="60960" lIns="121920" rIns="121920" tIns="60960" vert="horz">
            <a:normAutofit fontScale="100%" lnSpcReduction="0%"/>
          </a:bodyPr>
          <a:lstStyle>
            <a:defPPr/>
            <a:lvl1pPr algn="l" indent="0" lvl="0" marL="0">
              <a:spcBef>
                <a:spcPts val="600"/>
              </a:spcBef>
              <a:buFont typeface="Arial"/>
              <a:buNone/>
              <a:defRPr sz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algn="l" indent="-179388" lvl="1" marL="179388">
              <a:buFont typeface="Arial"/>
              <a:buChar char="–"/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-177800" lvl="2" marL="357188">
              <a:buFont typeface="Arial"/>
              <a:buChar char="•"/>
              <a:defRPr sz="105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-179387" lvl="3" marL="536575">
              <a:buFont typeface="Arial"/>
              <a:buChar char="–"/>
              <a:defRPr sz="10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-228600" lvl="4" marL="2057400">
              <a:buFont typeface="Arial"/>
              <a:buChar char="»"/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-228600" lvl="5" marL="2514600">
              <a:buFont typeface="Arial"/>
              <a:buChar char="•"/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-228600" lvl="6" marL="2971800">
              <a:buFont typeface="Arial"/>
              <a:buChar char="•"/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-228600" lvl="7" marL="3429000">
              <a:buFont typeface="Arial"/>
              <a:buChar char="•"/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-228600" lvl="8" marL="3886200">
              <a:buFont typeface="Arial"/>
              <a:buChar char="•"/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b="true" sz="4000">
                <a:solidFill>
                  <a:schemeClr val="tx1"/>
                </a:solidFill>
                <a:latin typeface="+mj-lt"/>
                <a:ea typeface="+mj-ea"/>
                <a:cs typeface="+mj-cs"/>
              </a:rPr>
              <a:t>ИСТОРИЯ</a:t>
            </a:r>
          </a:p>
        </p:txBody>
      </p:sp>
    </p:spTree>
  </p:cSld>
</p:sld>
</file>

<file path=ppt/slides/slide30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11" name="GroupShape 21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12" name="Shape 212"/>
          <p:cNvSpPr txBox="true"/>
          <p:nvPr isPhoto="false">
            <p:ph idx="0" type="title"/>
          </p:nvPr>
        </p:nvSpPr>
        <p:spPr>
          <a:xfrm flipH="false" flipV="false" rot="0">
            <a:off x="751114" y="82097"/>
            <a:ext cx="10515600" cy="1325563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sz="4000"/>
              <a:t>Направления развития ребенка (образовательные области) </a:t>
            </a:r>
          </a:p>
        </p:txBody>
      </p:sp>
      <p:graphicFrame>
        <p:nvGraphicFramePr>
          <p:cNvPr hidden="false" id="213" name="Table 213"/>
          <p:cNvGraphicFramePr/>
          <p:nvPr isPhoto="false">
            <p:ph idx="1" type="body"/>
          </p:nvPr>
        </p:nvGraphicFramePr>
        <p:xfrm flipH="false" flipV="false" rot="0">
          <a:off x="925285" y="1331459"/>
          <a:ext cx="10134600" cy="3474720"/>
        </p:xfrm>
        <a:graphic>
          <a:graphicData uri="http://schemas.openxmlformats.org/drawingml/2006/table">
            <a:tbl>
              <a:tblPr bandCol="false" bandRow="true" firstCol="false" firstRow="true" lastCol="false" lastRow="false">
                <a:tableStyleId>{5C22544A-7EE6-4342-B048-85BDC9FD1C3A}</a:tableStyleId>
              </a:tblPr>
              <a:tblGrid>
                <a:gridCol w="722694"/>
                <a:gridCol w="5307991"/>
                <a:gridCol w="4103915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400"/>
                        <a:t>Направления 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400"/>
                        <a:t>методики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15240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400"/>
                        <a:t>Познавательное (интеллектуальное, когнитивное)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2400"/>
                        <a:t>ФЭМП (РЭМП), </a:t>
                      </a:r>
                      <a:r>
                        <a:rPr sz="2400"/>
                        <a:t>ОсОМ</a:t>
                      </a:r>
                      <a:r>
                        <a:rPr sz="2400"/>
                        <a:t>, Развитие речи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2400"/>
                        <a:t>Гражданско-патриотическое, духовно-нравственное, Социально-личностное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400"/>
                        <a:t>Страноведение, </a:t>
                      </a:r>
                      <a:r>
                        <a:rPr sz="2400"/>
                        <a:t>градоведение</a:t>
                      </a:r>
                      <a:r>
                        <a:rPr sz="2400"/>
                        <a:t>, краеведение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400"/>
                        <a:t>Художественно-эстетическое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400"/>
                        <a:t>ИЗО, </a:t>
                      </a:r>
                      <a:r>
                        <a:rPr sz="2400"/>
                        <a:t>Музо</a:t>
                      </a: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400"/>
                        <a:t>Физическое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400"/>
                        <a:t>Физо</a:t>
                      </a: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  <a:tr h="296364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2400"/>
                        <a:t>Трудовое 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3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14" name="GroupShape 21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15" name="Shape 21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r>
              <a:rPr sz="4000"/>
              <a:t>ПАРАДИГМЫ и </a:t>
            </a:r>
            <a:r>
              <a:rPr sz="4000"/>
              <a:t>цели</a:t>
            </a:r>
            <a:r>
              <a:rPr sz="4000"/>
              <a:t> </a:t>
            </a:r>
            <a:r>
              <a:rPr sz="4000"/>
              <a:t>воспитания</a:t>
            </a:r>
            <a:endParaRPr sz="4000"/>
          </a:p>
        </p:txBody>
      </p:sp>
      <p:graphicFrame>
        <p:nvGraphicFramePr>
          <p:cNvPr hidden="false" id="216" name="Table 216"/>
          <p:cNvGraphicFramePr/>
          <p:nvPr isPhoto="false">
            <p:ph idx="2" type="body"/>
          </p:nvPr>
        </p:nvGraphicFramePr>
        <p:xfrm flipH="false" flipV="false" rot="0">
          <a:off x="2281238" y="1630363"/>
          <a:ext cx="7991226" cy="4329249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3996427"/>
                <a:gridCol w="3994799"/>
              </a:tblGrid>
              <a:tr h="71851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0" lvl="0" marL="0">
                        <a:buNone/>
                      </a:pPr>
                      <a:r>
                        <a:rPr sz="4000"/>
                        <a:t> </a:t>
                      </a:r>
                      <a:r>
                        <a:rPr sz="4000"/>
                        <a:t>воспитание </a:t>
                      </a:r>
                      <a:r>
                        <a:rPr sz="4000"/>
                        <a:t>XX</a:t>
                      </a:r>
                      <a:endParaRPr sz="4000"/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0" lvl="0" marL="0">
                        <a:buNone/>
                      </a:pPr>
                      <a:r>
                        <a:rPr sz="4000"/>
                        <a:t>воспитание </a:t>
                      </a:r>
                      <a:r>
                        <a:rPr sz="4000"/>
                        <a:t>XXI</a:t>
                      </a:r>
                      <a:endParaRPr sz="40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27083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формирование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Создание условий для развития личности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5476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научение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Поддержка разнообразия 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141853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закрепление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Самоценность детства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3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17" name="GroupShape 21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18" name="Shape 218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Собираем воедино </a:t>
            </a:r>
          </a:p>
        </p:txBody>
      </p:sp>
      <p:sp>
        <p:nvSpPr>
          <p:cNvPr hidden="false" id="219" name="Shape 219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0" marL="0">
              <a:buNone/>
            </a:pPr>
            <a:r>
              <a:rPr b="false" i="false">
                <a:latin typeface="PT Serif"/>
                <a:ea typeface="PT Serif"/>
                <a:cs typeface="PT Serif"/>
              </a:rPr>
              <a:t>Дошкольное образование направлено на формирование общей культуры, развитие физических, интеллектуальных, нравственных, эстетических и личностных качеств, формирование предпосылок учебной деятельности, сохранение и укрепление здоровья детей дошкольного возраста </a:t>
            </a:r>
            <a:r>
              <a:rPr b="false" i="false">
                <a:latin typeface="PT Serif"/>
                <a:ea typeface="PT Serif"/>
                <a:cs typeface="PT Serif"/>
              </a:rPr>
              <a:t>(</a:t>
            </a:r>
            <a:r>
              <a:rPr b="false" i="false">
                <a:latin typeface="PT Serif"/>
                <a:ea typeface="PT Serif"/>
                <a:cs typeface="PT Serif"/>
              </a:rPr>
              <a:t>ФЗ РФ № 273, ст. 64)</a:t>
            </a:r>
          </a:p>
        </p:txBody>
      </p:sp>
    </p:spTree>
  </p:cSld>
</p:sld>
</file>

<file path=ppt/slides/slide3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20" name="GroupShape 22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21" name="Shape 221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Часть 3 целеполагание </a:t>
            </a:r>
          </a:p>
        </p:txBody>
      </p:sp>
      <p:sp>
        <p:nvSpPr>
          <p:cNvPr hidden="false" id="222" name="Shape 222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</p:spTree>
  </p:cSld>
</p:sld>
</file>

<file path=ppt/slides/slide3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23" name="GroupShape 22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24" name="Shape 224"/>
          <p:cNvSpPr txBox="true"/>
          <p:nvPr isPhoto="false">
            <p:ph idx="4294967295" type="title"/>
          </p:nvPr>
        </p:nvSpPr>
        <p:spPr>
          <a:prstGeom prst="rect">
            <a:avLst/>
          </a:prstGeom>
        </p:spPr>
        <p:txBody>
          <a:bodyPr anchorCtr="true"/>
          <a:lstStyle>
            <a:defPPr/>
            <a:lvl1pPr lvl="0"/>
          </a:lstStyle>
          <a:p>
            <a:r>
              <a:t>ЦЕЛИ (взаимодействия)</a:t>
            </a:r>
            <a:br/>
          </a:p>
        </p:txBody>
      </p:sp>
      <p:graphicFrame>
        <p:nvGraphicFramePr>
          <p:cNvPr hidden="false" id="225" name="Table 225"/>
          <p:cNvGraphicFramePr/>
          <p:nvPr isPhoto="false">
            <p:ph idx="4294967295" type="body"/>
          </p:nvPr>
        </p:nvGraphicFramePr>
        <p:xfrm flipH="false" flipV="false" rot="0">
          <a:off x="1524000" y="1704976"/>
          <a:ext cx="8942388" cy="2309813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2566988"/>
                <a:gridCol w="3346450"/>
                <a:gridCol w="3028950"/>
              </a:tblGrid>
              <a:tr h="2309813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0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ПЕРЕДАЧА ОПЫТА</a:t>
                      </a:r>
                      <a:endParaRPr b="false" baseline="0" cap="none" i="false" strike="noStrike" sz="30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0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РАЗВИТИЕ ЛИЧНОСТИ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0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РАЗВИТИЕ ИНДИВИДУАЛЬНОСТИ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3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26" name="GroupShape 22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27" name="Shape 227"/>
          <p:cNvSpPr txBox="true"/>
          <p:nvPr isPhoto="false">
            <p:ph idx="4294967295" type="title"/>
          </p:nvPr>
        </p:nvSpPr>
        <p:spPr>
          <a:prstGeom prst="rect">
            <a:avLst/>
          </a:prstGeom>
        </p:spPr>
        <p:txBody>
          <a:bodyPr anchor="ctr" anchorCtr="true" bIns="45720" lIns="91440" rIns="91440" tIns="45720" vert="horz" wrap="square">
            <a:normAutofit fontScale="100%" lnSpcReduction="0%"/>
          </a:bodyPr>
          <a:lstStyle>
            <a:defPPr/>
            <a:lvl1pPr lvl="0"/>
          </a:lstStyle>
          <a:p>
            <a:r>
              <a:t>МИССИЯ ПЕДАГОГА</a:t>
            </a:r>
            <a:br/>
            <a:r>
              <a:t>центрированная на ребенке</a:t>
            </a:r>
          </a:p>
        </p:txBody>
      </p:sp>
      <p:sp>
        <p:nvSpPr>
          <p:cNvPr hidden="false" id="228" name="Shape 228"/>
          <p:cNvSpPr txBox="true"/>
          <p:nvPr isPhoto="false">
            <p:ph idx="4294967295" type="body"/>
          </p:nvPr>
        </p:nvSpPr>
        <p:spPr>
          <a:prstGeom prst="rect">
            <a:avLst/>
          </a:prstGeom>
        </p:spPr>
        <p:txBody>
          <a:bodyPr anchor="t" bIns="45720" lIns="91440" rIns="91440" tIns="45720" vert="horz" wrap="square">
            <a:normAutofit fontScale="100%" lnSpcReduction="0%"/>
          </a:bodyPr>
          <a:lstStyle>
            <a:defPPr/>
            <a:lvl1pPr lvl="0"/>
          </a:lstStyle>
          <a:p>
            <a:pPr>
              <a:buNone/>
            </a:pPr>
            <a:r>
              <a:rPr sz="3600"/>
              <a:t>Вся деятельность педагога выстраивается как удовлетворение сиюминутных, спонтанных, актуальных потребностей</a:t>
            </a:r>
            <a:r>
              <a:rPr sz="3600"/>
              <a:t> </a:t>
            </a:r>
            <a:r>
              <a:rPr sz="3600">
                <a:latin typeface="Arial"/>
                <a:ea typeface="Arial"/>
                <a:cs typeface="Arial"/>
              </a:rPr>
              <a:t>ребенка </a:t>
            </a:r>
          </a:p>
        </p:txBody>
      </p:sp>
    </p:spTree>
  </p:cSld>
</p:sld>
</file>

<file path=ppt/slides/slide36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29" name="GroupShape 22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30" name="Shape 230"/>
          <p:cNvSpPr txBox="true"/>
          <p:nvPr isPhoto="false">
            <p:ph idx="1" type="body"/>
          </p:nvPr>
        </p:nvSpPr>
        <p:spPr>
          <a:xfrm flipH="false" flipV="false" rot="0">
            <a:off x="1981200" y="333375"/>
            <a:ext cx="8229600" cy="579278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 b="true" i="true" sz="4000"/>
              <a:t>Миссия</a:t>
            </a:r>
            <a:r>
              <a:rPr b="true" i="true" sz="4000"/>
              <a:t> </a:t>
            </a:r>
            <a:r>
              <a:rPr b="true" i="true" sz="4000"/>
              <a:t>взрослого</a:t>
            </a:r>
            <a:r>
              <a:rPr b="true" i="true" sz="4000"/>
              <a:t> </a:t>
            </a:r>
            <a:r>
              <a:rPr sz="4000"/>
              <a:t>– </a:t>
            </a:r>
            <a:r>
              <a:rPr sz="4000"/>
              <a:t>перестать</a:t>
            </a:r>
            <a:r>
              <a:rPr sz="4000"/>
              <a:t> </a:t>
            </a:r>
            <a:r>
              <a:rPr sz="4000"/>
              <a:t>быть</a:t>
            </a:r>
            <a:r>
              <a:rPr sz="4000"/>
              <a:t> </a:t>
            </a:r>
            <a:r>
              <a:rPr sz="4000"/>
              <a:t>нужным</a:t>
            </a:r>
            <a:r>
              <a:rPr sz="4000"/>
              <a:t> </a:t>
            </a:r>
            <a:r>
              <a:rPr sz="4000"/>
              <a:t>ребенку</a:t>
            </a:r>
            <a:r>
              <a:rPr sz="4000"/>
              <a:t>: </a:t>
            </a:r>
            <a:r>
              <a:rPr sz="4000"/>
              <a:t>прожить</a:t>
            </a:r>
            <a:r>
              <a:rPr sz="4000"/>
              <a:t> </a:t>
            </a:r>
            <a:r>
              <a:rPr sz="4000"/>
              <a:t>вместе</a:t>
            </a:r>
            <a:r>
              <a:rPr sz="4000"/>
              <a:t> с </a:t>
            </a:r>
            <a:r>
              <a:rPr sz="4000"/>
              <a:t>ним</a:t>
            </a:r>
            <a:r>
              <a:rPr sz="4000"/>
              <a:t> </a:t>
            </a:r>
            <a:r>
              <a:rPr sz="4000"/>
              <a:t>его</a:t>
            </a:r>
            <a:r>
              <a:rPr sz="4000"/>
              <a:t> </a:t>
            </a:r>
            <a:r>
              <a:rPr sz="4000"/>
              <a:t>потребности</a:t>
            </a:r>
            <a:r>
              <a:rPr sz="4000"/>
              <a:t>, </a:t>
            </a:r>
            <a:r>
              <a:rPr sz="4000"/>
              <a:t>перестать</a:t>
            </a:r>
            <a:r>
              <a:rPr sz="4000"/>
              <a:t> </a:t>
            </a:r>
            <a:r>
              <a:rPr sz="4000"/>
              <a:t>быть</a:t>
            </a:r>
            <a:r>
              <a:rPr sz="4000"/>
              <a:t> </a:t>
            </a:r>
            <a:r>
              <a:rPr sz="4000"/>
              <a:t>для</a:t>
            </a:r>
            <a:r>
              <a:rPr sz="4000"/>
              <a:t> </a:t>
            </a:r>
            <a:r>
              <a:rPr sz="4000"/>
              <a:t>него</a:t>
            </a:r>
            <a:r>
              <a:rPr sz="4000"/>
              <a:t> </a:t>
            </a:r>
            <a:r>
              <a:rPr sz="4000"/>
              <a:t>актуальным</a:t>
            </a:r>
            <a:r>
              <a:rPr sz="4000"/>
              <a:t> </a:t>
            </a:r>
            <a:r>
              <a:rPr sz="4000"/>
              <a:t>средством</a:t>
            </a:r>
            <a:r>
              <a:rPr sz="4000"/>
              <a:t> </a:t>
            </a:r>
            <a:r>
              <a:rPr sz="4000"/>
              <a:t>удовлетворения</a:t>
            </a:r>
            <a:r>
              <a:rPr sz="4000"/>
              <a:t> </a:t>
            </a:r>
            <a:r>
              <a:rPr sz="4000"/>
              <a:t>потребностей</a:t>
            </a:r>
            <a:r>
              <a:rPr sz="4000"/>
              <a:t>.</a:t>
            </a:r>
          </a:p>
        </p:txBody>
      </p:sp>
    </p:spTree>
  </p:cSld>
</p:sld>
</file>

<file path=ppt/slides/slide37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31" name="GroupShape 23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32" name="Shape 232"/>
          <p:cNvSpPr txBox="true"/>
          <p:nvPr isPhoto="false">
            <p:ph idx="4294967295" type="title"/>
          </p:nvPr>
        </p:nvSpPr>
        <p:spPr>
          <a:prstGeom prst="rect">
            <a:avLst/>
          </a:prstGeom>
        </p:spPr>
        <p:txBody>
          <a:bodyPr anchorCtr="true"/>
          <a:lstStyle>
            <a:defPPr/>
            <a:lvl1pPr lvl="0"/>
          </a:lstStyle>
          <a:p>
            <a:r>
              <a:t>СРЕДСТВА</a:t>
            </a:r>
          </a:p>
        </p:txBody>
      </p:sp>
      <p:graphicFrame>
        <p:nvGraphicFramePr>
          <p:cNvPr hidden="false" id="233" name="Table 233"/>
          <p:cNvGraphicFramePr/>
          <p:nvPr isPhoto="false">
            <p:ph idx="4294967295" type="body"/>
          </p:nvPr>
        </p:nvGraphicFramePr>
        <p:xfrm flipH="false" flipV="false" rot="0">
          <a:off x="1847851" y="2017713"/>
          <a:ext cx="8348663" cy="2058988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2317750"/>
                <a:gridCol w="3033713"/>
                <a:gridCol w="2997200"/>
              </a:tblGrid>
              <a:tr h="20589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0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субъект-объектный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0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субъект-объект-субъектный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0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субъект-субъектный </a:t>
                      </a:r>
                    </a:p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endParaRPr b="false" baseline="0" cap="none" i="false" strike="noStrike" sz="3000" u="none">
                        <a:solidFill>
                          <a:schemeClr val="tx1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38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34" name="GroupShape 23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35" name="Shape 23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r>
              <a:rPr sz="4000"/>
              <a:t>ПАРАДИГМЫ и </a:t>
            </a:r>
            <a:r>
              <a:rPr sz="4000"/>
              <a:t>цели</a:t>
            </a:r>
            <a:r>
              <a:rPr sz="4000"/>
              <a:t> ОБРАЗОВАНИЯ</a:t>
            </a:r>
          </a:p>
        </p:txBody>
      </p:sp>
      <p:graphicFrame>
        <p:nvGraphicFramePr>
          <p:cNvPr hidden="false" id="236" name="Table 236"/>
          <p:cNvGraphicFramePr/>
          <p:nvPr isPhoto="false">
            <p:ph idx="2" type="body"/>
          </p:nvPr>
        </p:nvGraphicFramePr>
        <p:xfrm flipH="false" flipV="false" rot="0">
          <a:off x="2281239" y="1630364"/>
          <a:ext cx="7789863" cy="4012483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3895725"/>
                <a:gridCol w="3894138"/>
              </a:tblGrid>
              <a:tr h="1156429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0" lvl="0" marL="0">
                        <a:buNone/>
                      </a:pPr>
                      <a:r>
                        <a:rPr sz="4000"/>
                        <a:t> Парадигма </a:t>
                      </a:r>
                      <a:br>
                        <a:rPr sz="4000"/>
                      </a:br>
                      <a:r>
                        <a:rPr sz="4000"/>
                        <a:t>“Трех З”</a:t>
                      </a:r>
                      <a:endParaRPr sz="4000"/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0" lvl="0" marL="0">
                        <a:buNone/>
                      </a:pPr>
                      <a:r>
                        <a:rPr sz="4000"/>
                        <a:t>Парадигма </a:t>
                      </a:r>
                    </a:p>
                    <a:p>
                      <a:pPr algn="ctr" indent="0" lvl="0" marL="0">
                        <a:buNone/>
                      </a:pPr>
                      <a:r>
                        <a:rPr sz="4000"/>
                        <a:t>“Трех П”</a:t>
                      </a:r>
                      <a:endParaRPr sz="40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9131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Запомнил</a:t>
                      </a:r>
                      <a:endParaRPr sz="3000"/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Понять  </a:t>
                      </a:r>
                      <a:endParaRPr sz="30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7561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Сдал</a:t>
                      </a:r>
                      <a:endParaRPr sz="3000"/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Простить </a:t>
                      </a:r>
                      <a:endParaRPr sz="30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15517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Забыл</a:t>
                      </a:r>
                      <a:endParaRPr sz="3000"/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3000"/>
                        <a:t>Принять</a:t>
                      </a:r>
                      <a:r>
                        <a:rPr sz="3000"/>
                        <a:t> </a:t>
                      </a:r>
                      <a:endParaRPr sz="30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39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37" name="GroupShape 23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38" name="Shape 238"/>
          <p:cNvSpPr txBox="true"/>
          <p:nvPr isPhoto="false">
            <p:ph idx="4294967295" type="title"/>
          </p:nvPr>
        </p:nvSpPr>
        <p:spPr>
          <a:prstGeom prst="rect">
            <a:avLst/>
          </a:prstGeom>
        </p:spPr>
        <p:txBody>
          <a:bodyPr anchorCtr="true"/>
          <a:lstStyle>
            <a:defPPr/>
            <a:lvl1pPr lvl="0"/>
          </a:lstStyle>
          <a:p>
            <a:r>
              <a:rPr i="true" sz="3000"/>
              <a:t>РАЗВИТИЕ ВЗАИМОДЕЙСТВИЯ</a:t>
            </a:r>
          </a:p>
        </p:txBody>
      </p:sp>
      <p:sp>
        <p:nvSpPr>
          <p:cNvPr hidden="false" id="239" name="Shape 239"/>
          <p:cNvSpPr txBox="false"/>
          <p:nvPr isPhoto="false"/>
        </p:nvSpPr>
        <p:spPr>
          <a:xfrm flipH="false" flipV="false" rot="0">
            <a:off x="2236788" y="2662239"/>
            <a:ext cx="6767511" cy="854075"/>
          </a:xfrm>
          <a:prstGeom prst="rect">
            <a:avLst/>
          </a:prstGeom>
          <a:noFill/>
          <a:ln>
            <a:noFill/>
          </a:ln>
        </p:spPr>
        <p:txBody>
          <a:bodyPr anchor="ctr" bIns="45720" lIns="91440" rIns="91440" tIns="45720">
            <a:spAutoFit/>
          </a:bodyPr>
          <a:lstStyle>
            <a:defPPr/>
            <a:lvl1pPr algn="l" indent="0" lvl="0" marL="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1pPr>
            <a:lvl2pPr algn="l" indent="-285750" lvl="1" marL="74295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2pPr>
            <a:lvl3pPr algn="l" indent="-228600" lvl="2" marL="11430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3pPr>
            <a:lvl4pPr algn="l" indent="-228600" lvl="3" marL="16002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4pPr>
            <a:lvl5pPr algn="l" indent="-228600" lvl="4" marL="20574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5pPr>
            <a:lvl6pPr algn="l" indent="-228600" lvl="5" marL="25146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6pPr>
            <a:lvl7pPr algn="l" indent="-228600" lvl="6" marL="29718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7pPr>
            <a:lvl8pPr algn="l" indent="-228600" lvl="7" marL="34290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8pPr>
            <a:lvl9pPr algn="l" indent="-228600" lvl="8" marL="38862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9pPr>
          </a:lstStyle>
          <a:p>
            <a:r>
              <a:rPr b="true" sz="5000">
                <a:latin typeface="Tahoma"/>
                <a:ea typeface="Tahoma"/>
                <a:cs typeface="Tahoma"/>
              </a:rPr>
              <a:t>S</a:t>
            </a:r>
            <a:r>
              <a:rPr b="true" sz="5000">
                <a:latin typeface="Tahoma"/>
                <a:ea typeface="Tahoma"/>
                <a:cs typeface="Tahoma"/>
              </a:rPr>
              <a:t>          </a:t>
            </a:r>
            <a:r>
              <a:rPr b="true" sz="5000">
                <a:latin typeface="Tahoma"/>
                <a:ea typeface="Tahoma"/>
                <a:cs typeface="Tahoma"/>
              </a:rPr>
              <a:t> O</a:t>
            </a:r>
            <a:r>
              <a:rPr sz="5000">
                <a:latin typeface="Tahoma"/>
                <a:ea typeface="Tahoma"/>
                <a:cs typeface="Tahoma"/>
              </a:rPr>
              <a:t> </a:t>
            </a:r>
          </a:p>
        </p:txBody>
      </p:sp>
      <p:sp>
        <p:nvSpPr>
          <p:cNvPr hidden="false" id="240" name="Shape 240"/>
          <p:cNvSpPr txBox="false"/>
          <p:nvPr isPhoto="false"/>
        </p:nvSpPr>
        <p:spPr>
          <a:xfrm flipH="false" flipV="false" rot="0">
            <a:off x="1524001" y="3017838"/>
            <a:ext cx="184730" cy="369331"/>
          </a:xfrm>
          <a:prstGeom prst="rect">
            <a:avLst/>
          </a:prstGeom>
          <a:noFill/>
          <a:ln>
            <a:noFill/>
          </a:ln>
        </p:spPr>
        <p:txBody>
          <a:bodyPr bIns="45720" lIns="91440" rIns="91440" tIns="45720" wrap="none">
            <a:spAutoFit/>
          </a:bodyPr>
          <a:lstStyle>
            <a:defPPr/>
            <a:lvl1pPr algn="l" indent="0" lvl="0" marL="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1pPr>
            <a:lvl2pPr algn="l" indent="-285750" lvl="1" marL="74295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2pPr>
            <a:lvl3pPr algn="l" indent="-228600" lvl="2" marL="11430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3pPr>
            <a:lvl4pPr algn="l" indent="-228600" lvl="3" marL="16002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4pPr>
            <a:lvl5pPr algn="l" indent="-228600" lvl="4" marL="20574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5pPr>
            <a:lvl6pPr algn="l" indent="-228600" lvl="5" marL="25146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6pPr>
            <a:lvl7pPr algn="l" indent="-228600" lvl="6" marL="29718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7pPr>
            <a:lvl8pPr algn="l" indent="-228600" lvl="7" marL="34290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8pPr>
            <a:lvl9pPr algn="l" indent="-228600" lvl="8" marL="38862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9pPr>
          </a:lstStyle>
          <a:p/>
        </p:txBody>
      </p:sp>
      <p:sp>
        <p:nvSpPr>
          <p:cNvPr hidden="false" id="241" name="Shape 241"/>
          <p:cNvSpPr txBox="false"/>
          <p:nvPr isPhoto="false"/>
        </p:nvSpPr>
        <p:spPr>
          <a:xfrm flipH="false" flipV="false" rot="0">
            <a:off x="3073401" y="3113088"/>
            <a:ext cx="1655763" cy="0"/>
          </a:xfrm>
          <a:prstGeom prst="line">
            <a:avLst/>
          </a:prstGeom>
          <a:noFill/>
          <a:ln w="19050">
            <a:solidFill>
              <a:schemeClr val="tx1"/>
            </a:solidFill>
            <a:prstDash val="solid"/>
            <a:headEnd len="med" type="none" w="med"/>
            <a:tailEnd len="med" type="triangle" w="med"/>
          </a:ln>
        </p:spPr>
        <p:txBody>
          <a:bodyPr bIns="45720" lIns="91440" rIns="91440" tIns="45720"/>
          <a:p>
            <a:pPr algn="l" indent="0" marL="0"/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242" name="Shape 242"/>
          <p:cNvSpPr txBox="false"/>
          <p:nvPr isPhoto="false"/>
        </p:nvSpPr>
        <p:spPr>
          <a:xfrm flipH="false" flipV="false" rot="0">
            <a:off x="2082801" y="1073151"/>
            <a:ext cx="5745163" cy="1463675"/>
          </a:xfrm>
          <a:prstGeom prst="rect">
            <a:avLst/>
          </a:prstGeom>
          <a:noFill/>
          <a:ln>
            <a:noFill/>
          </a:ln>
        </p:spPr>
        <p:txBody>
          <a:bodyPr anchor="ctr" bIns="45720" lIns="91440" rIns="91440" tIns="45720">
            <a:spAutoFit/>
          </a:bodyPr>
          <a:lstStyle>
            <a:defPPr/>
            <a:lvl1pPr algn="l" indent="0" lvl="0" marL="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1pPr>
            <a:lvl2pPr algn="l" indent="-285750" lvl="1" marL="74295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2pPr>
            <a:lvl3pPr algn="l" indent="-228600" lvl="2" marL="11430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3pPr>
            <a:lvl4pPr algn="l" indent="-228600" lvl="3" marL="16002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4pPr>
            <a:lvl5pPr algn="l" indent="-228600" lvl="4" marL="20574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5pPr>
            <a:lvl6pPr algn="l" indent="-228600" lvl="5" marL="25146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6pPr>
            <a:lvl7pPr algn="l" indent="-228600" lvl="6" marL="29718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7pPr>
            <a:lvl8pPr algn="l" indent="-228600" lvl="7" marL="34290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8pPr>
            <a:lvl9pPr algn="l" indent="-228600" lvl="8" marL="38862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9pPr>
          </a:lstStyle>
          <a:p>
            <a:endParaRPr sz="4000"/>
          </a:p>
          <a:p>
            <a:r>
              <a:rPr b="true" sz="5000">
                <a:latin typeface="Tahoma"/>
                <a:ea typeface="Tahoma"/>
                <a:cs typeface="Tahoma"/>
              </a:rPr>
              <a:t>    </a:t>
            </a:r>
            <a:r>
              <a:rPr b="true" sz="5000">
                <a:latin typeface="Tahoma"/>
                <a:ea typeface="Tahoma"/>
                <a:cs typeface="Tahoma"/>
              </a:rPr>
              <a:t>S</a:t>
            </a:r>
            <a:r>
              <a:rPr b="true" sz="5000">
                <a:latin typeface="Tahoma"/>
                <a:ea typeface="Tahoma"/>
                <a:cs typeface="Tahoma"/>
              </a:rPr>
              <a:t>          </a:t>
            </a:r>
            <a:r>
              <a:rPr b="true" sz="5000">
                <a:latin typeface="Tahoma"/>
                <a:ea typeface="Tahoma"/>
                <a:cs typeface="Tahoma"/>
              </a:rPr>
              <a:t> O</a:t>
            </a:r>
            <a:r>
              <a:rPr sz="5000">
                <a:latin typeface="Tahoma"/>
                <a:ea typeface="Tahoma"/>
                <a:cs typeface="Tahoma"/>
              </a:rPr>
              <a:t> </a:t>
            </a:r>
            <a:r>
              <a:rPr b="true" sz="5000">
                <a:latin typeface="Tahoma"/>
                <a:ea typeface="Tahoma"/>
                <a:cs typeface="Tahoma"/>
              </a:rPr>
              <a:t>(</a:t>
            </a:r>
            <a:r>
              <a:rPr b="true" sz="5000">
                <a:latin typeface="Tahoma"/>
                <a:ea typeface="Tahoma"/>
                <a:cs typeface="Tahoma"/>
              </a:rPr>
              <a:t>S</a:t>
            </a:r>
            <a:r>
              <a:rPr b="true" sz="4000">
                <a:latin typeface="Tahoma"/>
                <a:ea typeface="Tahoma"/>
                <a:cs typeface="Tahoma"/>
              </a:rPr>
              <a:t>1</a:t>
            </a:r>
            <a:r>
              <a:rPr b="true" sz="5000">
                <a:latin typeface="Tahoma"/>
                <a:ea typeface="Tahoma"/>
                <a:cs typeface="Tahoma"/>
              </a:rPr>
              <a:t>)</a:t>
            </a:r>
            <a:r>
              <a:rPr sz="5000">
                <a:latin typeface="Tahoma"/>
                <a:ea typeface="Tahoma"/>
                <a:cs typeface="Tahoma"/>
              </a:rPr>
              <a:t> </a:t>
            </a:r>
          </a:p>
        </p:txBody>
      </p:sp>
      <p:sp>
        <p:nvSpPr>
          <p:cNvPr hidden="false" id="243" name="Shape 243"/>
          <p:cNvSpPr txBox="false"/>
          <p:nvPr isPhoto="false"/>
        </p:nvSpPr>
        <p:spPr>
          <a:xfrm flipH="false" flipV="false" rot="0">
            <a:off x="3614738" y="2000250"/>
            <a:ext cx="1655762" cy="0"/>
          </a:xfrm>
          <a:prstGeom prst="line">
            <a:avLst/>
          </a:prstGeom>
          <a:noFill/>
          <a:ln w="19050">
            <a:solidFill>
              <a:schemeClr val="tx1"/>
            </a:solidFill>
            <a:prstDash val="solid"/>
            <a:headEnd len="med" type="none" w="med"/>
            <a:tailEnd len="med" type="triangle" w="med"/>
          </a:ln>
        </p:spPr>
        <p:txBody>
          <a:bodyPr bIns="45720" lIns="91440" rIns="91440" tIns="45720"/>
          <a:p>
            <a:pPr algn="l" indent="0" marL="0"/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244" name="Shape 244"/>
          <p:cNvSpPr txBox="false"/>
          <p:nvPr isPhoto="false"/>
        </p:nvSpPr>
        <p:spPr>
          <a:xfrm flipH="false" flipV="false" rot="0">
            <a:off x="2170113" y="4948239"/>
            <a:ext cx="6767511" cy="854075"/>
          </a:xfrm>
          <a:prstGeom prst="rect">
            <a:avLst/>
          </a:prstGeom>
          <a:noFill/>
          <a:ln>
            <a:noFill/>
          </a:ln>
        </p:spPr>
        <p:txBody>
          <a:bodyPr anchor="ctr" bIns="45720" lIns="91440" rIns="91440" tIns="45720">
            <a:spAutoFit/>
          </a:bodyPr>
          <a:lstStyle>
            <a:defPPr/>
            <a:lvl1pPr algn="l" indent="0" lvl="0" marL="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1pPr>
            <a:lvl2pPr algn="l" indent="-285750" lvl="1" marL="74295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2pPr>
            <a:lvl3pPr algn="l" indent="-228600" lvl="2" marL="11430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3pPr>
            <a:lvl4pPr algn="l" indent="-228600" lvl="3" marL="16002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4pPr>
            <a:lvl5pPr algn="l" indent="-228600" lvl="4" marL="20574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5pPr>
            <a:lvl6pPr algn="l" indent="-228600" lvl="5" marL="25146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6pPr>
            <a:lvl7pPr algn="l" indent="-228600" lvl="6" marL="29718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7pPr>
            <a:lvl8pPr algn="l" indent="-228600" lvl="7" marL="34290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8pPr>
            <a:lvl9pPr algn="l" indent="-228600" lvl="8" marL="38862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9pPr>
          </a:lstStyle>
          <a:p>
            <a:r>
              <a:rPr b="true" sz="5000">
                <a:latin typeface="Tahoma"/>
                <a:ea typeface="Tahoma"/>
                <a:cs typeface="Tahoma"/>
              </a:rPr>
              <a:t>S</a:t>
            </a:r>
            <a:r>
              <a:rPr b="true" sz="5000">
                <a:latin typeface="Tahoma"/>
                <a:ea typeface="Tahoma"/>
                <a:cs typeface="Tahoma"/>
              </a:rPr>
              <a:t>          </a:t>
            </a:r>
            <a:r>
              <a:rPr b="true" sz="5000">
                <a:latin typeface="Tahoma"/>
                <a:ea typeface="Tahoma"/>
                <a:cs typeface="Tahoma"/>
              </a:rPr>
              <a:t> O</a:t>
            </a:r>
            <a:r>
              <a:rPr sz="5000">
                <a:latin typeface="Tahoma"/>
                <a:ea typeface="Tahoma"/>
                <a:cs typeface="Tahoma"/>
              </a:rPr>
              <a:t> </a:t>
            </a:r>
            <a:r>
              <a:rPr b="true" sz="5000">
                <a:latin typeface="Tahoma"/>
                <a:ea typeface="Tahoma"/>
                <a:cs typeface="Tahoma"/>
              </a:rPr>
              <a:t>(</a:t>
            </a:r>
            <a:r>
              <a:rPr b="true" sz="5000">
                <a:latin typeface="Tahoma"/>
                <a:ea typeface="Tahoma"/>
                <a:cs typeface="Tahoma"/>
              </a:rPr>
              <a:t>S</a:t>
            </a:r>
            <a:r>
              <a:rPr b="true" sz="4000">
                <a:latin typeface="Tahoma"/>
                <a:ea typeface="Tahoma"/>
                <a:cs typeface="Tahoma"/>
              </a:rPr>
              <a:t>1</a:t>
            </a:r>
            <a:r>
              <a:rPr b="true" sz="5000">
                <a:latin typeface="Tahoma"/>
                <a:ea typeface="Tahoma"/>
                <a:cs typeface="Tahoma"/>
              </a:rPr>
              <a:t>)</a:t>
            </a:r>
            <a:r>
              <a:rPr sz="5000">
                <a:latin typeface="Tahoma"/>
                <a:ea typeface="Tahoma"/>
                <a:cs typeface="Tahoma"/>
              </a:rPr>
              <a:t> </a:t>
            </a:r>
          </a:p>
        </p:txBody>
      </p:sp>
      <p:sp>
        <p:nvSpPr>
          <p:cNvPr hidden="false" id="245" name="Shape 245"/>
          <p:cNvSpPr txBox="false"/>
          <p:nvPr isPhoto="false"/>
        </p:nvSpPr>
        <p:spPr>
          <a:xfrm flipH="false" flipV="false" rot="0">
            <a:off x="2965451" y="5421313"/>
            <a:ext cx="1655763" cy="0"/>
          </a:xfrm>
          <a:prstGeom prst="line">
            <a:avLst/>
          </a:prstGeom>
          <a:noFill/>
          <a:ln w="19050">
            <a:solidFill>
              <a:schemeClr val="tx1"/>
            </a:solidFill>
            <a:prstDash val="solid"/>
            <a:headEnd len="med" type="triangle" w="med"/>
            <a:tailEnd len="med" type="none" w="med"/>
          </a:ln>
        </p:spPr>
        <p:txBody>
          <a:bodyPr bIns="45720" lIns="91440" rIns="91440" tIns="45720"/>
          <a:p>
            <a:pPr algn="l" indent="0" marL="0"/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246" name="Shape 246"/>
          <p:cNvSpPr txBox="false"/>
          <p:nvPr isPhoto="false"/>
        </p:nvSpPr>
        <p:spPr>
          <a:xfrm flipH="false" flipV="false" rot="0">
            <a:off x="2193926" y="3197226"/>
            <a:ext cx="6767513" cy="1616074"/>
          </a:xfrm>
          <a:prstGeom prst="rect">
            <a:avLst/>
          </a:prstGeom>
          <a:noFill/>
          <a:ln>
            <a:noFill/>
          </a:ln>
        </p:spPr>
        <p:txBody>
          <a:bodyPr anchor="ctr" bIns="45720" lIns="91440" rIns="91440" tIns="45720">
            <a:spAutoFit/>
          </a:bodyPr>
          <a:lstStyle>
            <a:defPPr/>
            <a:lvl1pPr algn="l" indent="0" lvl="0" marL="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1pPr>
            <a:lvl2pPr algn="l" indent="-285750" lvl="1" marL="74295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2pPr>
            <a:lvl3pPr algn="l" indent="-228600" lvl="2" marL="11430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3pPr>
            <a:lvl4pPr algn="l" indent="-228600" lvl="3" marL="16002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4pPr>
            <a:lvl5pPr algn="l" indent="-228600" lvl="4" marL="20574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5pPr>
            <a:lvl6pPr algn="l" indent="-228600" lvl="5" marL="25146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6pPr>
            <a:lvl7pPr algn="l" indent="-228600" lvl="6" marL="29718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7pPr>
            <a:lvl8pPr algn="l" indent="-228600" lvl="7" marL="34290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8pPr>
            <a:lvl9pPr algn="l" indent="-228600" lvl="8" marL="3886200">
              <a:defRPr sz="1800">
                <a:solidFill>
                  <a:schemeClr val="tx1"/>
                </a:solidFill>
                <a:latin typeface="Arial"/>
                <a:ea typeface="Arial"/>
                <a:cs typeface="Arial"/>
              </a:defRPr>
            </a:lvl9pPr>
          </a:lstStyle>
          <a:p>
            <a:endParaRPr b="true" sz="5000">
              <a:latin typeface="Tahoma"/>
              <a:ea typeface="Tahoma"/>
              <a:cs typeface="Tahoma"/>
            </a:endParaRPr>
          </a:p>
          <a:p>
            <a:r>
              <a:rPr b="true" sz="5000">
                <a:latin typeface="Tahoma"/>
                <a:ea typeface="Tahoma"/>
                <a:cs typeface="Tahoma"/>
              </a:rPr>
              <a:t>(</a:t>
            </a:r>
            <a:r>
              <a:rPr b="true" sz="5000">
                <a:latin typeface="Tahoma"/>
                <a:ea typeface="Tahoma"/>
                <a:cs typeface="Tahoma"/>
              </a:rPr>
              <a:t>O</a:t>
            </a:r>
            <a:r>
              <a:rPr b="true" sz="4000">
                <a:latin typeface="Tahoma"/>
                <a:ea typeface="Tahoma"/>
                <a:cs typeface="Tahoma"/>
              </a:rPr>
              <a:t>1</a:t>
            </a:r>
            <a:r>
              <a:rPr b="true" sz="5000">
                <a:latin typeface="Tahoma"/>
                <a:ea typeface="Tahoma"/>
                <a:cs typeface="Tahoma"/>
              </a:rPr>
              <a:t>)</a:t>
            </a:r>
            <a:r>
              <a:rPr>
                <a:latin typeface="Tahoma"/>
                <a:ea typeface="Tahoma"/>
                <a:cs typeface="Tahoma"/>
              </a:rPr>
              <a:t> </a:t>
            </a:r>
            <a:r>
              <a:rPr b="true" sz="5000">
                <a:latin typeface="Tahoma"/>
                <a:ea typeface="Tahoma"/>
                <a:cs typeface="Tahoma"/>
              </a:rPr>
              <a:t>  </a:t>
            </a:r>
            <a:r>
              <a:rPr b="true" sz="5000">
                <a:latin typeface="Tahoma"/>
                <a:ea typeface="Tahoma"/>
                <a:cs typeface="Tahoma"/>
              </a:rPr>
              <a:t>S</a:t>
            </a:r>
            <a:r>
              <a:rPr b="true" sz="5000">
                <a:latin typeface="Tahoma"/>
                <a:ea typeface="Tahoma"/>
                <a:cs typeface="Tahoma"/>
              </a:rPr>
              <a:t>          </a:t>
            </a:r>
            <a:r>
              <a:rPr b="true" sz="5000">
                <a:latin typeface="Tahoma"/>
                <a:ea typeface="Tahoma"/>
                <a:cs typeface="Tahoma"/>
              </a:rPr>
              <a:t> O</a:t>
            </a:r>
            <a:r>
              <a:rPr sz="5000">
                <a:latin typeface="Tahoma"/>
                <a:ea typeface="Tahoma"/>
                <a:cs typeface="Tahoma"/>
              </a:rPr>
              <a:t> </a:t>
            </a:r>
            <a:r>
              <a:rPr b="true" sz="5000">
                <a:latin typeface="Tahoma"/>
                <a:ea typeface="Tahoma"/>
                <a:cs typeface="Tahoma"/>
              </a:rPr>
              <a:t>(</a:t>
            </a:r>
            <a:r>
              <a:rPr b="true" sz="5000">
                <a:latin typeface="Tahoma"/>
                <a:ea typeface="Tahoma"/>
                <a:cs typeface="Tahoma"/>
              </a:rPr>
              <a:t>S</a:t>
            </a:r>
            <a:r>
              <a:rPr b="true" sz="4000">
                <a:latin typeface="Tahoma"/>
                <a:ea typeface="Tahoma"/>
                <a:cs typeface="Tahoma"/>
              </a:rPr>
              <a:t>1</a:t>
            </a:r>
            <a:r>
              <a:rPr b="true" sz="5000">
                <a:latin typeface="Tahoma"/>
                <a:ea typeface="Tahoma"/>
                <a:cs typeface="Tahoma"/>
              </a:rPr>
              <a:t>)</a:t>
            </a:r>
            <a:r>
              <a:rPr sz="5000">
                <a:latin typeface="Tahoma"/>
                <a:ea typeface="Tahoma"/>
                <a:cs typeface="Tahoma"/>
              </a:rPr>
              <a:t> </a:t>
            </a:r>
          </a:p>
        </p:txBody>
      </p:sp>
      <p:sp>
        <p:nvSpPr>
          <p:cNvPr hidden="false" id="247" name="Shape 247"/>
          <p:cNvSpPr txBox="false"/>
          <p:nvPr isPhoto="false"/>
        </p:nvSpPr>
        <p:spPr>
          <a:xfrm flipH="false" flipV="false" rot="0">
            <a:off x="4770438" y="4438650"/>
            <a:ext cx="1655762" cy="0"/>
          </a:xfrm>
          <a:prstGeom prst="line">
            <a:avLst/>
          </a:prstGeom>
          <a:noFill/>
          <a:ln w="19050">
            <a:solidFill>
              <a:schemeClr val="tx1"/>
            </a:solidFill>
            <a:prstDash val="solid"/>
            <a:headEnd len="med" type="triangle" w="med"/>
            <a:tailEnd len="med" type="none" w="med"/>
          </a:ln>
        </p:spPr>
        <p:txBody>
          <a:bodyPr bIns="45720" lIns="91440" rIns="91440" tIns="45720"/>
          <a:p>
            <a:pPr algn="l" indent="0" marL="0"/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248" name="Shape 248"/>
          <p:cNvSpPr txBox="false"/>
          <p:nvPr isPhoto="false"/>
        </p:nvSpPr>
        <p:spPr>
          <a:xfrm flipH="false" flipV="false" rot="0">
            <a:off x="4810126" y="4110038"/>
            <a:ext cx="1655762" cy="0"/>
          </a:xfrm>
          <a:prstGeom prst="line">
            <a:avLst/>
          </a:prstGeom>
          <a:noFill/>
          <a:ln w="19050">
            <a:solidFill>
              <a:schemeClr val="tx1"/>
            </a:solidFill>
            <a:prstDash val="solid"/>
            <a:headEnd len="med" type="none" w="med"/>
            <a:tailEnd len="med" type="triangle" w="med"/>
          </a:ln>
        </p:spPr>
        <p:txBody>
          <a:bodyPr bIns="45720" lIns="91440" rIns="91440" tIns="45720"/>
          <a:p>
            <a:pPr algn="l" indent="0" marL="0"/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29" name="GroupShape 12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30" name="Shape 130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>
                <a:solidFill>
                  <a:srgbClr val="FF0000"/>
                </a:solidFill>
              </a:rPr>
              <a:t>Цель, средство и результат: поедем на…</a:t>
            </a:r>
          </a:p>
        </p:txBody>
      </p:sp>
      <p:sp>
        <p:nvSpPr>
          <p:cNvPr hidden="false" id="131" name="Shape 131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sz="4000"/>
              <a:t>На машине, </a:t>
            </a:r>
          </a:p>
          <a:p>
            <a:pPr indent="0" marL="0">
              <a:buNone/>
            </a:pPr>
            <a:endParaRPr sz="4000"/>
          </a:p>
          <a:p>
            <a:pPr indent="0" marL="0">
              <a:buNone/>
            </a:pPr>
            <a:r>
              <a:rPr sz="4000"/>
              <a:t>                   На поезде, </a:t>
            </a:r>
          </a:p>
          <a:p>
            <a:pPr indent="0" marL="0">
              <a:buNone/>
            </a:pPr>
            <a:endParaRPr sz="4000"/>
          </a:p>
          <a:p>
            <a:pPr indent="0" marL="0">
              <a:buNone/>
            </a:pPr>
            <a:r>
              <a:rPr sz="4000"/>
              <a:t>                          Да хоть на </a:t>
            </a:r>
            <a:r>
              <a:rPr sz="4000"/>
              <a:t>СКАЗКОЛёТЕ</a:t>
            </a:r>
            <a:endParaRPr sz="4000"/>
          </a:p>
        </p:txBody>
      </p:sp>
    </p:spTree>
  </p:cSld>
</p:sld>
</file>

<file path=ppt/slides/slide40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49" name="GroupShape 24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50" name="Shape 250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 anchorCtr="true" bIns="45720" lIns="91440" rIns="91440" tIns="45720" vert="horz" wrap="square">
            <a:normAutofit fontScale="100%" lnSpcReduction="0%"/>
          </a:bodyPr>
          <a:lstStyle>
            <a:defPPr/>
            <a:lvl1pPr lvl="0"/>
          </a:lstStyle>
          <a:p>
            <a:pPr algn="ctr">
              <a:lnSpc>
                <a:spcPct val="100000"/>
              </a:lnSpc>
            </a:pPr>
            <a:r>
              <a:rPr i="true">
                <a:solidFill>
                  <a:schemeClr val="tx2"/>
                </a:solidFill>
              </a:rPr>
              <a:t>РАЗВИТИЕ ВЗАИМОДЕЙСТВИЯ</a:t>
            </a:r>
          </a:p>
        </p:txBody>
      </p:sp>
      <p:sp>
        <p:nvSpPr>
          <p:cNvPr hidden="false" id="251" name="Shape 251"/>
          <p:cNvSpPr txBox="false"/>
          <p:nvPr isPhoto="false"/>
        </p:nvSpPr>
        <p:spPr>
          <a:xfrm flipH="false" flipV="false" rot="0">
            <a:off x="2279651" y="1922464"/>
            <a:ext cx="6767513" cy="3292475"/>
          </a:xfrm>
          <a:prstGeom prst="rect">
            <a:avLst/>
          </a:prstGeom>
          <a:noFill/>
          <a:ln w="9525">
            <a:noFill/>
          </a:ln>
        </p:spPr>
        <p:txBody>
          <a:bodyPr anchor="ctr" bIns="45720" lIns="91440" rIns="91440" tIns="45720">
            <a:spAutoFit/>
          </a:bodyPr>
          <a:p>
            <a:pPr algn="l" indent="0" marL="0"/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1 этап (уровень) традиционного воздействия (субъект-объектные отношения):</a:t>
            </a:r>
            <a:endParaRPr sz="4000">
              <a:solidFill>
                <a:schemeClr val="tx1"/>
              </a:solidFill>
              <a:latin typeface="Arial"/>
              <a:ea typeface="Arial"/>
              <a:cs typeface="Arial"/>
            </a:endParaRPr>
          </a:p>
          <a:p>
            <a:pPr algn="l" indent="0" marL="0"/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  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S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        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O</a:t>
            </a:r>
            <a:r>
              <a:rPr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252" name="Shape 252"/>
          <p:cNvSpPr txBox="false"/>
          <p:nvPr isPhoto="false"/>
        </p:nvSpPr>
        <p:spPr>
          <a:xfrm flipH="false" flipV="false" rot="0">
            <a:off x="1524001" y="3017838"/>
            <a:ext cx="184730" cy="369331"/>
          </a:xfrm>
          <a:prstGeom prst="rect">
            <a:avLst/>
          </a:prstGeom>
          <a:noFill/>
          <a:ln w="9525">
            <a:noFill/>
          </a:ln>
        </p:spPr>
        <p:txBody>
          <a:bodyPr bIns="45720" lIns="91440" rIns="91440" tIns="45720" wrap="none">
            <a:spAutoFit/>
          </a:bodyPr>
          <a:p>
            <a:pPr algn="l" indent="0" marL="0"/>
            <a:endParaRPr sz="1800">
              <a:solidFill>
                <a:schemeClr val="tx1"/>
              </a:solidFill>
              <a:latin typeface="Arial"/>
              <a:ea typeface="Arial"/>
              <a:cs typeface="Arial"/>
            </a:endParaRPr>
          </a:p>
        </p:txBody>
      </p:sp>
      <p:sp>
        <p:nvSpPr>
          <p:cNvPr hidden="false" id="253" name="Shape 253"/>
          <p:cNvSpPr txBox="false"/>
          <p:nvPr isPhoto="false"/>
        </p:nvSpPr>
        <p:spPr>
          <a:xfrm flipH="false" flipV="false" rot="0">
            <a:off x="3792538" y="4724400"/>
            <a:ext cx="1655762" cy="0"/>
          </a:xfrm>
          <a:prstGeom prst="line">
            <a:avLst/>
          </a:prstGeom>
          <a:ln w="19050">
            <a:solidFill>
              <a:schemeClr val="tx1"/>
            </a:solidFill>
            <a:prstDash val="solid"/>
            <a:headEnd len="med" type="none" w="med"/>
            <a:tailEnd len="med" type="triangle" w="med"/>
          </a:ln>
        </p:spPr>
      </p:sp>
    </p:spTree>
  </p:cSld>
</p:sld>
</file>

<file path=ppt/slides/slide4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54" name="GroupShape 25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55" name="Shape 25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 anchorCtr="true" bIns="45720" lIns="91440" rIns="91440" tIns="45720" vert="horz" wrap="square">
            <a:normAutofit fontScale="100%" lnSpcReduction="0%"/>
          </a:bodyPr>
          <a:lstStyle>
            <a:defPPr/>
            <a:lvl1pPr lvl="0"/>
          </a:lstStyle>
          <a:p>
            <a:pPr algn="ctr">
              <a:lnSpc>
                <a:spcPct val="100000"/>
              </a:lnSpc>
            </a:pPr>
            <a:r>
              <a:rPr i="true">
                <a:solidFill>
                  <a:schemeClr val="tx2"/>
                </a:solidFill>
              </a:rPr>
              <a:t>РАЗВИТИЕ ВЗАИМОДЕЙСТВИЯ</a:t>
            </a:r>
          </a:p>
        </p:txBody>
      </p:sp>
      <p:sp>
        <p:nvSpPr>
          <p:cNvPr hidden="false" id="256" name="Shape 256"/>
          <p:cNvSpPr txBox="false"/>
          <p:nvPr isPhoto="false"/>
        </p:nvSpPr>
        <p:spPr>
          <a:xfrm flipH="false" flipV="false" rot="0">
            <a:off x="2279651" y="1922464"/>
            <a:ext cx="6767513" cy="3292475"/>
          </a:xfrm>
          <a:prstGeom prst="rect">
            <a:avLst/>
          </a:prstGeom>
          <a:noFill/>
          <a:ln w="9525">
            <a:noFill/>
          </a:ln>
        </p:spPr>
        <p:txBody>
          <a:bodyPr anchor="ctr" bIns="45720" lIns="91440" rIns="91440" tIns="45720">
            <a:spAutoFit/>
          </a:bodyPr>
          <a:p>
            <a:pPr algn="l" indent="0" marL="0"/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2</a:t>
            </a:r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 этап (уровень) </a:t>
            </a:r>
            <a:r>
              <a:rPr sz="4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переходного воздействия (субъект-объект-субъектные отношения):</a:t>
            </a:r>
            <a:endParaRPr sz="4000">
              <a:solidFill>
                <a:schemeClr val="tx1"/>
              </a:solidFill>
              <a:latin typeface="Arial"/>
              <a:ea typeface="Arial"/>
              <a:cs typeface="Arial"/>
            </a:endParaRPr>
          </a:p>
          <a:p>
            <a:pPr algn="l" indent="0" marL="0"/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  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S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        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O</a:t>
            </a:r>
            <a:r>
              <a:rPr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(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S</a:t>
            </a:r>
            <a:r>
              <a:rPr b="true" sz="4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1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)</a:t>
            </a:r>
            <a:r>
              <a:rPr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257" name="Shape 257"/>
          <p:cNvSpPr txBox="false"/>
          <p:nvPr isPhoto="false"/>
        </p:nvSpPr>
        <p:spPr>
          <a:xfrm flipH="false" flipV="false" rot="0">
            <a:off x="1524001" y="3017838"/>
            <a:ext cx="184730" cy="369331"/>
          </a:xfrm>
          <a:prstGeom prst="rect">
            <a:avLst/>
          </a:prstGeom>
          <a:noFill/>
          <a:ln w="9525">
            <a:noFill/>
          </a:ln>
        </p:spPr>
        <p:txBody>
          <a:bodyPr bIns="45720" lIns="91440" rIns="91440" tIns="45720" wrap="none">
            <a:spAutoFit/>
          </a:bodyPr>
          <a:p>
            <a:pPr algn="l" indent="0" marL="0"/>
            <a:endParaRPr sz="1800">
              <a:solidFill>
                <a:schemeClr val="tx1"/>
              </a:solidFill>
              <a:latin typeface="Arial"/>
              <a:ea typeface="Arial"/>
              <a:cs typeface="Arial"/>
            </a:endParaRPr>
          </a:p>
        </p:txBody>
      </p:sp>
      <p:sp>
        <p:nvSpPr>
          <p:cNvPr hidden="false" id="258" name="Shape 258"/>
          <p:cNvSpPr txBox="false"/>
          <p:nvPr isPhoto="false"/>
        </p:nvSpPr>
        <p:spPr>
          <a:xfrm flipH="false" flipV="false" rot="0">
            <a:off x="3792538" y="4724400"/>
            <a:ext cx="1655762" cy="0"/>
          </a:xfrm>
          <a:prstGeom prst="line">
            <a:avLst/>
          </a:prstGeom>
          <a:ln w="19050">
            <a:solidFill>
              <a:schemeClr val="tx1"/>
            </a:solidFill>
            <a:prstDash val="solid"/>
            <a:headEnd len="med" type="none" w="med"/>
            <a:tailEnd len="med" type="triangle" w="med"/>
          </a:ln>
        </p:spPr>
      </p:sp>
    </p:spTree>
  </p:cSld>
</p:sld>
</file>

<file path=ppt/slides/slide4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59" name="GroupShape 25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60" name="Shape 260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 anchorCtr="true" bIns="45720" lIns="91440" rIns="91440" tIns="45720" vert="horz" wrap="square">
            <a:normAutofit fontScale="100%" lnSpcReduction="0%"/>
          </a:bodyPr>
          <a:lstStyle>
            <a:defPPr/>
            <a:lvl1pPr lvl="0"/>
          </a:lstStyle>
          <a:p>
            <a:pPr algn="ctr">
              <a:lnSpc>
                <a:spcPct val="100000"/>
              </a:lnSpc>
            </a:pPr>
            <a:r>
              <a:rPr i="true">
                <a:solidFill>
                  <a:schemeClr val="tx2"/>
                </a:solidFill>
              </a:rPr>
              <a:t>РАЗВИТИЕ ВЗАИМОДЕЙСТВИЯ</a:t>
            </a:r>
          </a:p>
        </p:txBody>
      </p:sp>
      <p:sp>
        <p:nvSpPr>
          <p:cNvPr hidden="false" id="261" name="Shape 261"/>
          <p:cNvSpPr txBox="false"/>
          <p:nvPr isPhoto="false"/>
        </p:nvSpPr>
        <p:spPr>
          <a:xfrm flipH="false" flipV="false" rot="0">
            <a:off x="2279651" y="2227264"/>
            <a:ext cx="6767513" cy="2682875"/>
          </a:xfrm>
          <a:prstGeom prst="rect">
            <a:avLst/>
          </a:prstGeom>
          <a:noFill/>
          <a:ln w="9525">
            <a:noFill/>
          </a:ln>
        </p:spPr>
        <p:txBody>
          <a:bodyPr anchor="ctr" bIns="45720" lIns="91440" rIns="91440" tIns="45720">
            <a:spAutoFit/>
          </a:bodyPr>
          <a:p>
            <a:pPr algn="l" indent="0" marL="0"/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3</a:t>
            </a:r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 этап (уровень) </a:t>
            </a:r>
            <a:r>
              <a:rPr sz="4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ответного воздействия (субъект-объектные отношения):</a:t>
            </a:r>
            <a:endParaRPr sz="4000">
              <a:solidFill>
                <a:schemeClr val="tx1"/>
              </a:solidFill>
              <a:latin typeface="Arial"/>
              <a:ea typeface="Arial"/>
              <a:cs typeface="Arial"/>
            </a:endParaRPr>
          </a:p>
          <a:p>
            <a:pPr algn="l" indent="0" marL="0"/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  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S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        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O</a:t>
            </a:r>
            <a:r>
              <a:rPr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(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S</a:t>
            </a:r>
            <a:r>
              <a:rPr b="true" sz="4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1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)</a:t>
            </a:r>
            <a:r>
              <a:rPr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262" name="Shape 262"/>
          <p:cNvSpPr txBox="false"/>
          <p:nvPr isPhoto="false"/>
        </p:nvSpPr>
        <p:spPr>
          <a:xfrm flipH="false" flipV="false" rot="0">
            <a:off x="1524001" y="3017838"/>
            <a:ext cx="184730" cy="369331"/>
          </a:xfrm>
          <a:prstGeom prst="rect">
            <a:avLst/>
          </a:prstGeom>
          <a:noFill/>
          <a:ln w="9525">
            <a:noFill/>
          </a:ln>
        </p:spPr>
        <p:txBody>
          <a:bodyPr bIns="45720" lIns="91440" rIns="91440" tIns="45720" wrap="none">
            <a:spAutoFit/>
          </a:bodyPr>
          <a:p>
            <a:pPr algn="l" indent="0" marL="0"/>
            <a:endParaRPr sz="1800">
              <a:solidFill>
                <a:schemeClr val="tx1"/>
              </a:solidFill>
              <a:latin typeface="Arial"/>
              <a:ea typeface="Arial"/>
              <a:cs typeface="Arial"/>
            </a:endParaRPr>
          </a:p>
        </p:txBody>
      </p:sp>
      <p:sp>
        <p:nvSpPr>
          <p:cNvPr hidden="false" id="263" name="Shape 263"/>
          <p:cNvSpPr txBox="false"/>
          <p:nvPr isPhoto="false"/>
        </p:nvSpPr>
        <p:spPr>
          <a:xfrm flipH="false" flipV="false" rot="0">
            <a:off x="3792538" y="4724400"/>
            <a:ext cx="1655762" cy="0"/>
          </a:xfrm>
          <a:prstGeom prst="line">
            <a:avLst/>
          </a:prstGeom>
          <a:ln w="19050">
            <a:solidFill>
              <a:schemeClr val="tx1"/>
            </a:solidFill>
            <a:prstDash val="solid"/>
            <a:headEnd len="med" type="triangle" w="med"/>
            <a:tailEnd len="med" type="none" w="med"/>
          </a:ln>
        </p:spPr>
      </p:sp>
    </p:spTree>
  </p:cSld>
</p:sld>
</file>

<file path=ppt/slides/slide4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64" name="GroupShape 26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65" name="Shape 26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 anchorCtr="true" bIns="45720" lIns="91440" rIns="91440" tIns="45720" vert="horz" wrap="square">
            <a:normAutofit fontScale="100%" lnSpcReduction="0%"/>
          </a:bodyPr>
          <a:lstStyle>
            <a:defPPr/>
            <a:lvl1pPr lvl="0"/>
          </a:lstStyle>
          <a:p>
            <a:pPr algn="ctr">
              <a:lnSpc>
                <a:spcPct val="100000"/>
              </a:lnSpc>
            </a:pPr>
            <a:r>
              <a:rPr i="true">
                <a:solidFill>
                  <a:schemeClr val="tx2"/>
                </a:solidFill>
              </a:rPr>
              <a:t>РАЗВИТИЕ ВЗАИМОДЕЙСТВИЯ</a:t>
            </a:r>
          </a:p>
        </p:txBody>
      </p:sp>
      <p:sp>
        <p:nvSpPr>
          <p:cNvPr hidden="false" id="266" name="Shape 266"/>
          <p:cNvSpPr txBox="false"/>
          <p:nvPr isPhoto="false"/>
        </p:nvSpPr>
        <p:spPr>
          <a:xfrm flipH="false" flipV="false" rot="0">
            <a:off x="2279651" y="1846264"/>
            <a:ext cx="6767513" cy="3444875"/>
          </a:xfrm>
          <a:prstGeom prst="rect">
            <a:avLst/>
          </a:prstGeom>
          <a:noFill/>
          <a:ln w="9525">
            <a:noFill/>
          </a:ln>
        </p:spPr>
        <p:txBody>
          <a:bodyPr anchor="ctr" bIns="45720" lIns="91440" rIns="91440" tIns="45720">
            <a:spAutoFit/>
          </a:bodyPr>
          <a:p>
            <a:pPr algn="l" indent="0" marL="0"/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4</a:t>
            </a:r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 этап (уровень) </a:t>
            </a:r>
            <a:r>
              <a:rPr sz="4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взаимовоздействия (субъект-субъектные отношения):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 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l" indent="0" marL="0"/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(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O</a:t>
            </a:r>
            <a:r>
              <a:rPr b="true" sz="4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1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)</a:t>
            </a:r>
            <a:r>
              <a:rPr sz="18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S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        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O</a:t>
            </a:r>
            <a:r>
              <a:rPr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(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S</a:t>
            </a:r>
            <a:r>
              <a:rPr b="true" sz="4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1</a:t>
            </a:r>
            <a:r>
              <a:rPr b="true"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)</a:t>
            </a:r>
            <a:r>
              <a:rPr sz="5000">
                <a:solidFill>
                  <a:schemeClr val="tx1"/>
                </a:solidFill>
                <a:latin typeface="Tahoma"/>
                <a:ea typeface="Tahoma"/>
                <a:cs typeface="Tahoma"/>
              </a:rPr>
              <a:t> 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267" name="Shape 267"/>
          <p:cNvSpPr txBox="false"/>
          <p:nvPr isPhoto="false"/>
        </p:nvSpPr>
        <p:spPr>
          <a:xfrm flipH="false" flipV="false" rot="0">
            <a:off x="1524001" y="3017838"/>
            <a:ext cx="184730" cy="369331"/>
          </a:xfrm>
          <a:prstGeom prst="rect">
            <a:avLst/>
          </a:prstGeom>
          <a:noFill/>
          <a:ln w="9525">
            <a:noFill/>
          </a:ln>
        </p:spPr>
        <p:txBody>
          <a:bodyPr bIns="45720" lIns="91440" rIns="91440" tIns="45720" wrap="none">
            <a:spAutoFit/>
          </a:bodyPr>
          <a:p>
            <a:pPr algn="l" indent="0" marL="0"/>
            <a:endParaRPr sz="1800">
              <a:solidFill>
                <a:schemeClr val="tx1"/>
              </a:solidFill>
              <a:latin typeface="Arial"/>
              <a:ea typeface="Arial"/>
              <a:cs typeface="Arial"/>
            </a:endParaRPr>
          </a:p>
        </p:txBody>
      </p:sp>
      <p:sp>
        <p:nvSpPr>
          <p:cNvPr hidden="false" id="268" name="Shape 268"/>
          <p:cNvSpPr txBox="false"/>
          <p:nvPr isPhoto="false"/>
        </p:nvSpPr>
        <p:spPr>
          <a:xfrm flipH="false" flipV="false" rot="0">
            <a:off x="4872038" y="4724400"/>
            <a:ext cx="1655762" cy="0"/>
          </a:xfrm>
          <a:prstGeom prst="line">
            <a:avLst/>
          </a:prstGeom>
          <a:ln w="19050">
            <a:solidFill>
              <a:schemeClr val="tx1"/>
            </a:solidFill>
            <a:prstDash val="solid"/>
            <a:headEnd len="med" type="triangle" w="med"/>
            <a:tailEnd len="med" type="none" w="med"/>
          </a:ln>
        </p:spPr>
      </p:sp>
      <p:sp>
        <p:nvSpPr>
          <p:cNvPr hidden="false" id="269" name="Shape 269"/>
          <p:cNvSpPr txBox="false"/>
          <p:nvPr isPhoto="false"/>
        </p:nvSpPr>
        <p:spPr>
          <a:xfrm flipH="false" flipV="true" rot="0">
            <a:off x="5087938" y="4940300"/>
            <a:ext cx="1655762" cy="1587"/>
          </a:xfrm>
          <a:prstGeom prst="line">
            <a:avLst/>
          </a:prstGeom>
          <a:ln w="19050">
            <a:solidFill>
              <a:schemeClr val="tx1"/>
            </a:solidFill>
            <a:prstDash val="solid"/>
            <a:headEnd len="med" type="none" w="med"/>
            <a:tailEnd len="med" type="triangle" w="med"/>
          </a:ln>
        </p:spPr>
      </p:sp>
    </p:spTree>
  </p:cSld>
</p:sld>
</file>

<file path=ppt/slides/slide4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70" name="GroupShape 27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71" name="Shape 271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>
                <a:latin typeface="Arial"/>
                <a:ea typeface="Arial"/>
                <a:cs typeface="Arial"/>
              </a:rPr>
              <a:t>Результат взаимодействия</a:t>
            </a:r>
          </a:p>
        </p:txBody>
      </p:sp>
      <p:sp>
        <p:nvSpPr>
          <p:cNvPr hidden="false" id="272" name="Shape 272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algn="ctr">
              <a:buNone/>
            </a:pPr>
            <a:r>
              <a:rPr sz="9600">
                <a:solidFill>
                  <a:srgbClr val="FF0000"/>
                </a:solidFill>
                <a:latin typeface="Arial"/>
                <a:ea typeface="Arial"/>
                <a:cs typeface="Arial"/>
              </a:rPr>
              <a:t>?</a:t>
            </a:r>
            <a:endParaRPr sz="9600">
              <a:solidFill>
                <a:srgbClr val="FF0000"/>
              </a:solidFill>
              <a:latin typeface="Arial"/>
              <a:ea typeface="Arial"/>
              <a:cs typeface="Arial"/>
            </a:endParaRPr>
          </a:p>
        </p:txBody>
      </p:sp>
    </p:spTree>
  </p:cSld>
</p:sld>
</file>

<file path=ppt/slides/slide4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73" name="GroupShape 27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74" name="Shape 274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>
                <a:latin typeface="Arial"/>
                <a:ea typeface="Arial"/>
                <a:cs typeface="Arial"/>
              </a:rPr>
              <a:t>Результат взаимодействия</a:t>
            </a:r>
          </a:p>
        </p:txBody>
      </p:sp>
      <p:sp>
        <p:nvSpPr>
          <p:cNvPr hidden="false" id="275" name="Shape 275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>
                <a:latin typeface="Arial"/>
                <a:ea typeface="Arial"/>
                <a:cs typeface="Arial"/>
              </a:rPr>
              <a:t>Самовоздействие</a:t>
            </a:r>
          </a:p>
          <a:p>
            <a:endParaRPr>
              <a:latin typeface="Arial"/>
              <a:ea typeface="Arial"/>
              <a:cs typeface="Arial"/>
            </a:endParaRPr>
          </a:p>
          <a:p>
            <a:pPr algn="ctr">
              <a:buNone/>
            </a:pPr>
            <a:r>
              <a:rPr sz="6000">
                <a:solidFill>
                  <a:srgbClr val="FF0000"/>
                </a:solidFill>
                <a:latin typeface="Arial"/>
                <a:ea typeface="Arial"/>
                <a:cs typeface="Arial"/>
              </a:rPr>
              <a:t>Формула</a:t>
            </a:r>
            <a:r>
              <a:rPr sz="6000">
                <a:solidFill>
                  <a:srgbClr val="FF0000"/>
                </a:solidFill>
                <a:latin typeface="Arial"/>
                <a:ea typeface="Arial"/>
                <a:cs typeface="Arial"/>
              </a:rPr>
              <a:t>?</a:t>
            </a:r>
            <a:endParaRPr sz="6000">
              <a:solidFill>
                <a:srgbClr val="FF0000"/>
              </a:solidFill>
              <a:latin typeface="Arial"/>
              <a:ea typeface="Arial"/>
              <a:cs typeface="Arial"/>
            </a:endParaRPr>
          </a:p>
        </p:txBody>
      </p:sp>
    </p:spTree>
  </p:cSld>
</p:sld>
</file>

<file path=ppt/slides/slide46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76" name="GroupShape 27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77" name="Shape 277"/>
          <p:cNvSpPr txBox="true"/>
          <p:nvPr isPhoto="false">
            <p:ph idx="0" type="title"/>
          </p:nvPr>
        </p:nvSpPr>
        <p:spPr>
          <a:xfrm flipH="false" flipV="false" rot="0">
            <a:off x="1981200" y="292101"/>
            <a:ext cx="8229600" cy="2200275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 sz="4000"/>
              <a:t>Формула самоуправления</a:t>
            </a:r>
            <a:br>
              <a:rPr sz="4000"/>
            </a:br>
            <a:endParaRPr sz="4000"/>
          </a:p>
        </p:txBody>
      </p:sp>
      <p:sp>
        <p:nvSpPr>
          <p:cNvPr hidden="false" id="278" name="Shape 278"/>
          <p:cNvSpPr txBox="true"/>
          <p:nvPr isPhoto="false">
            <p:ph idx="1" type="body"/>
          </p:nvPr>
        </p:nvSpPr>
        <p:spPr>
          <a:xfrm flipH="false" flipV="false" rot="0">
            <a:off x="2438400" y="404813"/>
            <a:ext cx="8229600" cy="3886200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>
              <a:lnSpc>
                <a:spcPct val="80000"/>
              </a:lnSpc>
              <a:buNone/>
            </a:pPr>
            <a:endParaRPr b="true" sz="2400"/>
          </a:p>
          <a:p>
            <a:pPr>
              <a:lnSpc>
                <a:spcPct val="80000"/>
              </a:lnSpc>
              <a:buNone/>
            </a:pPr>
            <a:endParaRPr b="true" sz="2400"/>
          </a:p>
          <a:p>
            <a:pPr>
              <a:lnSpc>
                <a:spcPct val="80000"/>
              </a:lnSpc>
              <a:buNone/>
            </a:pPr>
            <a:r>
              <a:rPr b="true" sz="2400"/>
              <a:t>               </a:t>
            </a:r>
            <a:r>
              <a:rPr sz="21400"/>
              <a:t>S</a:t>
            </a:r>
            <a:endParaRPr sz="21400"/>
          </a:p>
        </p:txBody>
      </p:sp>
      <p:sp>
        <p:nvSpPr>
          <p:cNvPr hidden="false" id="279" name="Shape 279"/>
          <p:cNvSpPr txBox="false"/>
          <p:nvPr isPhoto="false"/>
        </p:nvSpPr>
        <p:spPr>
          <a:xfrm flipH="false" flipV="false" rot="0">
            <a:off x="3863976" y="2528142"/>
            <a:ext cx="530914" cy="707886"/>
          </a:xfrm>
          <a:prstGeom prst="rect">
            <a:avLst/>
          </a:prstGeom>
          <a:noFill/>
          <a:ln>
            <a:noFill/>
          </a:ln>
        </p:spPr>
        <p:txBody>
          <a:bodyPr bIns="45720" lIns="91440" rIns="91440" tIns="45720" wrap="none">
            <a:spAutoFit/>
          </a:bodyPr>
          <a:p>
            <a:pPr algn="l" indent="0" marL="0"/>
            <a:r>
              <a:rPr b="true" sz="40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O</a:t>
            </a:r>
            <a:endParaRPr b="true" sz="40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280" name="Shape 280"/>
          <p:cNvSpPr txBox="false"/>
          <p:nvPr isPhoto="false"/>
        </p:nvSpPr>
        <p:spPr>
          <a:xfrm flipH="false" flipV="false" rot="1336945">
            <a:off x="2999894" y="1339057"/>
            <a:ext cx="1276350" cy="2017711"/>
          </a:xfrm>
          <a:prstGeom prst="curvedRightArrow">
            <a:avLst>
              <a:gd fmla="val 1874" name="adj1"/>
              <a:gd fmla="val 63234" name="adj2"/>
              <a:gd fmla="val 33333" name="adj3"/>
            </a:avLst>
          </a:prstGeom>
          <a:solidFill>
            <a:schemeClr val="accent1"/>
          </a:solidFill>
          <a:ln w="9525">
            <a:solidFill>
              <a:schemeClr val="tx1"/>
            </a:solidFill>
            <a:prstDash val="solid"/>
            <a:headEnd len="med" type="none" w="med"/>
            <a:tailEnd len="med" type="none" w="med"/>
          </a:ln>
        </p:spPr>
        <p:txBody>
          <a:bodyPr anchor="ctr" bIns="45720" lIns="91440" rIns="91440" tIns="45720" wrap="none"/>
          <a:p>
            <a:pPr algn="l" indent="0" marL="0"/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47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81" name="GroupShape 28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82" name="Shape 282"/>
          <p:cNvSpPr txBox="true"/>
          <p:nvPr isPhoto="false">
            <p:ph idx="4294967295" type="title"/>
          </p:nvPr>
        </p:nvSpPr>
        <p:spPr>
          <a:prstGeom prst="rect">
            <a:avLst/>
          </a:prstGeom>
        </p:spPr>
        <p:txBody>
          <a:bodyPr anchorCtr="true"/>
          <a:lstStyle>
            <a:defPPr/>
            <a:lvl1pPr lvl="0"/>
          </a:lstStyle>
          <a:p>
            <a:br>
              <a:rPr b="true" sz="4000"/>
            </a:br>
            <a:r>
              <a:rPr b="true" sz="3400"/>
              <a:t>РЕЗУЛЬТАТЫ ВЗАИМОДЕЙСТВИЯ</a:t>
            </a:r>
          </a:p>
        </p:txBody>
      </p:sp>
      <p:graphicFrame>
        <p:nvGraphicFramePr>
          <p:cNvPr hidden="false" id="283" name="Table 283"/>
          <p:cNvGraphicFramePr/>
          <p:nvPr isPhoto="false">
            <p:ph idx="4294967295" type="body"/>
          </p:nvPr>
        </p:nvGraphicFramePr>
        <p:xfrm flipH="false" flipV="false" rot="0">
          <a:off x="2279651" y="2017714"/>
          <a:ext cx="8137525" cy="3355975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2717800"/>
                <a:gridCol w="2754313"/>
                <a:gridCol w="2665412"/>
              </a:tblGrid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6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адаптация</a:t>
                      </a:r>
                      <a:endParaRPr b="false" baseline="0" cap="none" i="false" strike="noStrike" sz="3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6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интеграция</a:t>
                      </a:r>
                      <a:endParaRPr b="false" baseline="0" cap="none" i="false" strike="noStrike" sz="3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6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индивидуализация</a:t>
                      </a:r>
                      <a:endParaRPr b="false" baseline="0" cap="none" i="false" strike="noStrike" sz="3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94310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6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субъект</a:t>
                      </a:r>
                      <a:endParaRPr b="false" baseline="0" cap="none" i="false" strike="noStrike" sz="3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6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личность</a:t>
                      </a:r>
                      <a:endParaRPr b="false" baseline="0" cap="none" i="false" strike="noStrike" sz="3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600" u="none">
                          <a:solidFill>
                            <a:schemeClr val="tx1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индивидуальность</a:t>
                      </a:r>
                      <a:endParaRPr b="false" baseline="0" cap="none" i="false" strike="noStrike" sz="3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48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84" name="GroupShape 28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grpSp>
        <p:nvGrpSpPr>
          <p:cNvPr hidden="false" id="285" name="Shape 285"/>
          <p:cNvGrpSpPr/>
          <p:nvPr isPhoto="false"/>
        </p:nvGrpSpPr>
        <p:grpSpPr>
          <a:xfrm flipH="false" flipV="false" rot="0">
            <a:off x="2566989" y="765175"/>
            <a:ext cx="6770686" cy="5613400"/>
            <a:chOff x="0" y="0"/>
            <a:chExt cx="6770686" cy="5613400"/>
          </a:xfrm>
        </p:grpSpPr>
        <p:sp>
          <p:nvSpPr>
            <p:cNvPr hidden="false" id="286" name="Shape 286"/>
            <p:cNvSpPr txBox="false"/>
            <p:nvPr isPhoto="false"/>
          </p:nvSpPr>
          <p:spPr>
            <a:xfrm flipH="false" flipV="false" rot="0">
              <a:off x="2331536" y="952588"/>
              <a:ext cx="2105650" cy="2105516"/>
            </a:xfrm>
            <a:prstGeom prst="ellipse">
              <a:avLst/>
            </a:prstGeom>
            <a:solidFill>
              <a:schemeClr val="accent2">
                <a:alpha val="50000"/>
              </a:schemeClr>
            </a:solidFill>
            <a:ln w="4670">
              <a:solidFill>
                <a:schemeClr val="accent2"/>
              </a:solidFill>
              <a:prstDash val="solid"/>
              <a:headEnd len="med" type="none" w="med"/>
              <a:tailEnd len="med" type="none" w="med"/>
            </a:ln>
          </p:spPr>
          <p:txBody>
            <a:bodyPr anchor="ctr" bIns="0" lIns="0" rIns="0" tIns="0" vert="horz" wrap="square"/>
            <a:p>
              <a:pPr algn="l" indent="0" marL="0"/>
              <a:endParaRPr sz="1800">
                <a:solidFill>
                  <a:schemeClr val="tx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hidden="false" id="287" name="Shape 287"/>
            <p:cNvSpPr txBox="false"/>
            <p:nvPr isPhoto="false"/>
          </p:nvSpPr>
          <p:spPr>
            <a:xfrm flipH="false" flipV="false" rot="0">
              <a:off x="2830449" y="216051"/>
              <a:ext cx="1107823" cy="526378"/>
            </a:xfrm>
            <a:prstGeom prst="rect">
              <a:avLst/>
            </a:prstGeom>
            <a:noFill/>
            <a:ln>
              <a:noFill/>
            </a:ln>
          </p:spPr>
          <p:txBody>
            <a:bodyPr anchor="ctr" bIns="0" lIns="0" rIns="0" tIns="0" vert="horz" wrap="none"/>
            <a:p>
              <a:pPr algn="ctr" indent="0" marL="0"/>
              <a:r>
                <a:rPr b="true" sz="2000">
                  <a:solidFill>
                    <a:schemeClr val="tx1"/>
                  </a:solidFill>
                  <a:latin typeface="Georgia"/>
                  <a:ea typeface="Georgia"/>
                  <a:cs typeface="Georgia"/>
                </a:rPr>
                <a:t>РАЗВИТИЕ</a:t>
              </a:r>
              <a:endParaRPr sz="1800">
                <a:solidFill>
                  <a:schemeClr val="tx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hidden="false" id="288" name="Shape 288"/>
            <p:cNvSpPr txBox="false"/>
            <p:nvPr isPhoto="false"/>
          </p:nvSpPr>
          <p:spPr>
            <a:xfrm flipH="false" flipV="false" rot="0">
              <a:off x="3024908" y="2154618"/>
              <a:ext cx="2105650" cy="2105515"/>
            </a:xfrm>
            <a:prstGeom prst="ellipse">
              <a:avLst/>
            </a:prstGeom>
            <a:solidFill>
              <a:schemeClr val="hlink">
                <a:alpha val="50000"/>
              </a:schemeClr>
            </a:solidFill>
            <a:ln w="4670">
              <a:solidFill>
                <a:schemeClr val="hlink"/>
              </a:solidFill>
              <a:prstDash val="solid"/>
              <a:headEnd len="med" type="none" w="med"/>
              <a:tailEnd len="med" type="none" w="med"/>
            </a:ln>
          </p:spPr>
          <p:txBody>
            <a:bodyPr anchor="ctr" bIns="0" lIns="0" rIns="0" tIns="0" vert="horz" wrap="square"/>
            <a:p>
              <a:pPr algn="l" indent="0" marL="0"/>
              <a:endParaRPr sz="1800">
                <a:solidFill>
                  <a:schemeClr val="tx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hidden="false" id="289" name="Shape 289"/>
            <p:cNvSpPr txBox="false"/>
            <p:nvPr isPhoto="false"/>
          </p:nvSpPr>
          <p:spPr>
            <a:xfrm flipH="false" flipV="false" rot="0">
              <a:off x="5171807" y="3837853"/>
              <a:ext cx="1107823" cy="526379"/>
            </a:xfrm>
            <a:prstGeom prst="rect">
              <a:avLst/>
            </a:prstGeom>
            <a:noFill/>
            <a:ln>
              <a:noFill/>
            </a:ln>
          </p:spPr>
          <p:txBody>
            <a:bodyPr anchor="ctr" bIns="0" lIns="0" rIns="0" tIns="0" vert="horz" wrap="none"/>
            <a:p>
              <a:pPr algn="ctr" indent="0" marL="0"/>
              <a:r>
                <a:rPr b="true" sz="1800">
                  <a:solidFill>
                    <a:schemeClr val="tx1"/>
                  </a:solidFill>
                  <a:latin typeface="Georgia"/>
                  <a:ea typeface="Georgia"/>
                  <a:cs typeface="Georgia"/>
                </a:rPr>
                <a:t>ВОСПИТАНИЕ</a:t>
              </a:r>
              <a:endParaRPr sz="1800">
                <a:solidFill>
                  <a:schemeClr val="tx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hidden="false" id="290" name="Shape 290"/>
            <p:cNvSpPr txBox="false"/>
            <p:nvPr isPhoto="false"/>
          </p:nvSpPr>
          <p:spPr>
            <a:xfrm flipH="false" flipV="false" rot="0">
              <a:off x="1636200" y="2152654"/>
              <a:ext cx="2105650" cy="2105516"/>
            </a:xfrm>
            <a:prstGeom prst="ellipse">
              <a:avLst/>
            </a:prstGeom>
            <a:solidFill>
              <a:schemeClr val="folHlink">
                <a:alpha val="50000"/>
              </a:schemeClr>
            </a:solidFill>
            <a:ln w="4670">
              <a:solidFill>
                <a:schemeClr val="folHlink"/>
              </a:solidFill>
              <a:prstDash val="solid"/>
              <a:headEnd len="med" type="none" w="med"/>
              <a:tailEnd len="med" type="none" w="med"/>
            </a:ln>
          </p:spPr>
          <p:txBody>
            <a:bodyPr anchor="ctr" bIns="0" lIns="0" rIns="0" tIns="0" vert="horz" wrap="square"/>
            <a:p>
              <a:pPr algn="l" indent="0" marL="0"/>
              <a:endParaRPr sz="1800">
                <a:solidFill>
                  <a:schemeClr val="tx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hidden="false" id="291" name="Shape 291"/>
            <p:cNvSpPr txBox="false"/>
            <p:nvPr isPhoto="false"/>
          </p:nvSpPr>
          <p:spPr>
            <a:xfrm flipH="false" flipV="false" rot="0">
              <a:off x="489092" y="3837853"/>
              <a:ext cx="1107823" cy="526379"/>
            </a:xfrm>
            <a:prstGeom prst="rect">
              <a:avLst/>
            </a:prstGeom>
            <a:noFill/>
            <a:ln>
              <a:noFill/>
            </a:ln>
          </p:spPr>
          <p:txBody>
            <a:bodyPr anchor="ctr" bIns="0" lIns="0" rIns="0" tIns="0" vert="horz" wrap="none"/>
            <a:p>
              <a:pPr algn="ctr" indent="0" marL="0"/>
              <a:r>
                <a:rPr b="true" sz="1800">
                  <a:solidFill>
                    <a:schemeClr val="tx1"/>
                  </a:solidFill>
                  <a:latin typeface="Georgia"/>
                  <a:ea typeface="Georgia"/>
                  <a:cs typeface="Georgia"/>
                </a:rPr>
                <a:t>ОБУЧЕНИЕ</a:t>
              </a:r>
              <a:endParaRPr sz="1800">
                <a:solidFill>
                  <a:schemeClr val="tx1"/>
                </a:solidFill>
                <a:latin typeface="+mn-lt"/>
                <a:ea typeface="+mn-ea"/>
                <a:cs typeface="+mn-cs"/>
              </a:endParaRPr>
            </a:p>
          </p:txBody>
        </p:sp>
      </p:grpSp>
      <p:sp>
        <p:nvSpPr>
          <p:cNvPr hidden="false" id="292" name="Shape 292"/>
          <p:cNvSpPr txBox="false"/>
          <p:nvPr isPhoto="false"/>
        </p:nvSpPr>
        <p:spPr>
          <a:xfrm flipH="false" flipV="false" rot="0">
            <a:off x="5016501" y="3213100"/>
            <a:ext cx="2016125" cy="1130300"/>
          </a:xfrm>
          <a:prstGeom prst="roundRect">
            <a:avLst>
              <a:gd fmla="val 16667" name="adj"/>
            </a:avLst>
          </a:prstGeom>
          <a:solidFill>
            <a:schemeClr val="accent1"/>
          </a:solidFill>
          <a:ln w="9525">
            <a:solidFill>
              <a:schemeClr val="bg1"/>
            </a:solidFill>
            <a:prstDash val="solid"/>
            <a:headEnd len="med" type="none" w="med"/>
            <a:tailEnd len="med" type="none" w="med"/>
          </a:ln>
        </p:spPr>
        <p:txBody>
          <a:bodyPr anchor="ctr" bIns="45720" lIns="91440" rIns="91440" tIns="45720" wrap="none"/>
          <a:lstStyle>
            <a:defPPr/>
            <a:lvl1pPr algn="l" indent="0" lvl="0" marL="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1pPr>
            <a:lvl2pPr algn="l" indent="-285750" lvl="1" marL="74295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2pPr>
            <a:lvl3pPr algn="l" indent="-228600" lvl="2" marL="11430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3pPr>
            <a:lvl4pPr algn="l" indent="-228600" lvl="3" marL="16002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4pPr>
            <a:lvl5pPr algn="l" indent="-228600" lvl="4" marL="20574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5pPr>
            <a:lvl6pPr algn="l" indent="-228600" lvl="5" marL="25146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6pPr>
            <a:lvl7pPr algn="l" indent="-228600" lvl="6" marL="29718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7pPr>
            <a:lvl8pPr algn="l" indent="-228600" lvl="7" marL="34290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8pPr>
            <a:lvl9pPr algn="l" indent="-228600" lvl="8" marL="38862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9pPr>
          </a:lstStyle>
          <a:p>
            <a:pPr algn="ctr"/>
            <a:r>
              <a:rPr b="true" sz="1600">
                <a:solidFill>
                  <a:schemeClr val="bg1"/>
                </a:solidFill>
                <a:latin typeface="Georgia"/>
                <a:ea typeface="Georgia"/>
                <a:cs typeface="Georgia"/>
              </a:rPr>
              <a:t>ДЕЯТЕЛЬНОСТЬ</a:t>
            </a:r>
          </a:p>
          <a:p>
            <a:pPr algn="ctr"/>
            <a:r>
              <a:rPr b="true" sz="1600">
                <a:solidFill>
                  <a:schemeClr val="bg1"/>
                </a:solidFill>
                <a:latin typeface="Georgia"/>
                <a:ea typeface="Georgia"/>
                <a:cs typeface="Georgia"/>
              </a:rPr>
              <a:t> и</a:t>
            </a:r>
          </a:p>
          <a:p>
            <a:pPr algn="ctr"/>
            <a:r>
              <a:rPr b="true" sz="1600">
                <a:solidFill>
                  <a:schemeClr val="bg1"/>
                </a:solidFill>
                <a:latin typeface="Georgia"/>
                <a:ea typeface="Georgia"/>
                <a:cs typeface="Georgia"/>
              </a:rPr>
              <a:t> ОБЩЕНИЕ</a:t>
            </a:r>
            <a:endParaRPr>
              <a:solidFill>
                <a:schemeClr val="bg1"/>
              </a:solidFill>
              <a:latin typeface="Arial"/>
              <a:ea typeface="Arial"/>
              <a:cs typeface="Arial"/>
            </a:endParaRPr>
          </a:p>
        </p:txBody>
      </p:sp>
      <p:sp>
        <p:nvSpPr>
          <p:cNvPr hidden="false" id="293" name="Shape 293"/>
          <p:cNvSpPr txBox="false"/>
          <p:nvPr isPhoto="false"/>
        </p:nvSpPr>
        <p:spPr>
          <a:xfrm flipH="false" flipV="false" rot="0">
            <a:off x="2209800" y="304801"/>
            <a:ext cx="8185150" cy="519113"/>
          </a:xfrm>
          <a:prstGeom prst="rect">
            <a:avLst/>
          </a:prstGeom>
          <a:noFill/>
          <a:ln>
            <a:noFill/>
          </a:ln>
        </p:spPr>
        <p:txBody>
          <a:bodyPr bIns="45720" lIns="91440" rIns="91440" tIns="45720" wrap="none">
            <a:spAutoFit/>
          </a:bodyPr>
          <a:lstStyle>
            <a:defPPr/>
            <a:lvl1pPr algn="l" indent="0" lvl="0" marL="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1pPr>
            <a:lvl2pPr algn="l" indent="-285750" lvl="1" marL="74295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2pPr>
            <a:lvl3pPr algn="l" indent="-228600" lvl="2" marL="11430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3pPr>
            <a:lvl4pPr algn="l" indent="-228600" lvl="3" marL="16002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4pPr>
            <a:lvl5pPr algn="l" indent="-228600" lvl="4" marL="20574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5pPr>
            <a:lvl6pPr algn="l" indent="-228600" lvl="5" marL="25146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6pPr>
            <a:lvl7pPr algn="l" indent="-228600" lvl="6" marL="29718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7pPr>
            <a:lvl8pPr algn="l" indent="-228600" lvl="7" marL="34290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8pPr>
            <a:lvl9pPr algn="l" indent="-228600" lvl="8" marL="3886200">
              <a:defRPr sz="1800">
                <a:solidFill>
                  <a:schemeClr val="tx1"/>
                </a:solidFill>
                <a:latin typeface="Calibri"/>
                <a:ea typeface="Calibri"/>
                <a:cs typeface="Calibri"/>
              </a:defRPr>
            </a:lvl9pPr>
          </a:lstStyle>
          <a:p>
            <a:r>
              <a:rPr b="true" sz="2800">
                <a:latin typeface="Arial"/>
                <a:ea typeface="Arial"/>
                <a:cs typeface="Arial"/>
              </a:rPr>
              <a:t>Содержание образовательной деятельности</a:t>
            </a:r>
          </a:p>
        </p:txBody>
      </p:sp>
      <p:sp>
        <p:nvSpPr>
          <p:cNvPr hidden="false" id="294" name="Shape 294"/>
          <p:cNvSpPr txBox="false"/>
          <p:nvPr isPhoto="false"/>
        </p:nvSpPr>
        <p:spPr>
          <a:xfrm flipH="false" flipV="false" rot="0">
            <a:off x="829491" y="2244143"/>
            <a:ext cx="1107822" cy="526378"/>
          </a:xfrm>
          <a:prstGeom prst="rect">
            <a:avLst/>
          </a:prstGeom>
          <a:noFill/>
          <a:ln>
            <a:noFill/>
          </a:ln>
        </p:spPr>
        <p:txBody>
          <a:bodyPr anchor="ctr" bIns="0" lIns="0" rIns="0" tIns="0" vert="horz" wrap="none"/>
          <a:p>
            <a:pPr algn="ctr" indent="0" marL="0"/>
            <a:r>
              <a:rPr b="true" sz="1800">
                <a:solidFill>
                  <a:srgbClr val="FF0000"/>
                </a:solidFill>
                <a:latin typeface="Georgia"/>
                <a:ea typeface="Georgia"/>
                <a:cs typeface="Georgia"/>
              </a:rPr>
              <a:t>Социализация</a:t>
            </a:r>
            <a:r>
              <a:rPr b="true" sz="1800">
                <a:solidFill>
                  <a:srgbClr val="FF0000"/>
                </a:solidFill>
                <a:latin typeface="Georgia"/>
                <a:ea typeface="Georgia"/>
                <a:cs typeface="Georgia"/>
              </a:rPr>
              <a:t>?</a:t>
            </a:r>
            <a:endParaRPr b="true" sz="1800">
              <a:solidFill>
                <a:srgbClr val="FF0000"/>
              </a:solidFill>
              <a:latin typeface="Georgia"/>
              <a:ea typeface="Georgia"/>
              <a:cs typeface="Georgia"/>
            </a:endParaRPr>
          </a:p>
        </p:txBody>
      </p:sp>
      <p:sp>
        <p:nvSpPr>
          <p:cNvPr hidden="false" id="295" name="Shape 295"/>
          <p:cNvSpPr txBox="false"/>
          <p:nvPr isPhoto="false"/>
        </p:nvSpPr>
        <p:spPr>
          <a:xfrm flipH="false" flipV="false" rot="0">
            <a:off x="9779763" y="2244143"/>
            <a:ext cx="1107823" cy="526378"/>
          </a:xfrm>
          <a:prstGeom prst="rect">
            <a:avLst/>
          </a:prstGeom>
          <a:noFill/>
          <a:ln>
            <a:noFill/>
          </a:ln>
        </p:spPr>
        <p:txBody>
          <a:bodyPr anchor="ctr" bIns="0" lIns="0" rIns="0" tIns="0" vert="horz" wrap="none"/>
          <a:p>
            <a:pPr algn="ctr" indent="0" marL="0"/>
            <a:r>
              <a:rPr b="true" sz="1800">
                <a:solidFill>
                  <a:srgbClr val="FF0000"/>
                </a:solidFill>
                <a:latin typeface="Georgia"/>
                <a:ea typeface="Georgia"/>
                <a:cs typeface="Georgia"/>
              </a:rPr>
              <a:t>Образование</a:t>
            </a:r>
            <a:r>
              <a:rPr b="true" sz="1800">
                <a:solidFill>
                  <a:srgbClr val="FF0000"/>
                </a:solidFill>
                <a:latin typeface="Georgia"/>
                <a:ea typeface="Georgia"/>
                <a:cs typeface="Georgia"/>
              </a:rPr>
              <a:t>?</a:t>
            </a:r>
            <a:r>
              <a:rPr b="true" sz="1800">
                <a:solidFill>
                  <a:srgbClr val="FF0000"/>
                </a:solidFill>
                <a:latin typeface="Georgia"/>
                <a:ea typeface="Georgia"/>
                <a:cs typeface="Georgia"/>
              </a:rPr>
              <a:t> 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49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96" name="GroupShape 29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97" name="Shape 297"/>
          <p:cNvSpPr txBox="true"/>
          <p:nvPr isPhoto="false">
            <p:ph idx="4294967295" type="title"/>
          </p:nvPr>
        </p:nvSpPr>
        <p:spPr>
          <a:xfrm flipH="false" flipV="false" rot="0">
            <a:off x="1981200" y="533401"/>
            <a:ext cx="8686800" cy="563563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sz="2400">
                <a:latin typeface="Times New Roman"/>
                <a:ea typeface="Times New Roman"/>
                <a:cs typeface="Times New Roman"/>
              </a:rPr>
              <a:t>Структура образовательной деятельности</a:t>
            </a:r>
            <a:br>
              <a:rPr sz="2400">
                <a:latin typeface="Times New Roman"/>
                <a:ea typeface="Times New Roman"/>
                <a:cs typeface="Times New Roman"/>
              </a:rPr>
            </a:br>
            <a:r>
              <a:rPr sz="2400">
                <a:latin typeface="Times New Roman"/>
                <a:ea typeface="Times New Roman"/>
                <a:cs typeface="Times New Roman"/>
              </a:rPr>
              <a:t>задания: </a:t>
            </a:r>
            <a:br>
              <a:rPr sz="2400">
                <a:latin typeface="Times New Roman"/>
                <a:ea typeface="Times New Roman"/>
                <a:cs typeface="Times New Roman"/>
              </a:rPr>
            </a:br>
            <a:r>
              <a:rPr sz="2000">
                <a:latin typeface="Times New Roman"/>
                <a:ea typeface="Times New Roman"/>
                <a:cs typeface="Times New Roman"/>
              </a:rPr>
              <a:t>1. определите правильную последовательность элементов столбца</a:t>
            </a:r>
            <a:br>
              <a:rPr sz="2000">
                <a:latin typeface="Times New Roman"/>
                <a:ea typeface="Times New Roman"/>
                <a:cs typeface="Times New Roman"/>
              </a:rPr>
            </a:br>
            <a:r>
              <a:rPr sz="2000">
                <a:latin typeface="Times New Roman"/>
                <a:ea typeface="Times New Roman"/>
                <a:cs typeface="Times New Roman"/>
              </a:rPr>
              <a:t>2. найдите парные соответствия (для каждого элемента столбца в соседних)</a:t>
            </a:r>
            <a:br>
              <a:rPr sz="2000">
                <a:latin typeface="Times New Roman"/>
                <a:ea typeface="Times New Roman"/>
                <a:cs typeface="Times New Roman"/>
              </a:rPr>
            </a:br>
            <a:r>
              <a:rPr sz="2000">
                <a:latin typeface="Times New Roman"/>
                <a:ea typeface="Times New Roman"/>
                <a:cs typeface="Times New Roman"/>
              </a:rPr>
              <a:t>3. определите процентную выраженность каждого элемента (от 0 до 100%)</a:t>
            </a:r>
          </a:p>
        </p:txBody>
      </p:sp>
      <p:graphicFrame>
        <p:nvGraphicFramePr>
          <p:cNvPr hidden="false" id="298" name="Table 298"/>
          <p:cNvGraphicFramePr/>
          <p:nvPr isPhoto="false">
            <p:ph idx="4294967295" type="body"/>
          </p:nvPr>
        </p:nvGraphicFramePr>
        <p:xfrm flipH="false" flipV="false" rot="0">
          <a:off x="893852" y="1670050"/>
          <a:ext cx="10099494" cy="4883151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3029100"/>
                <a:gridCol w="3955230"/>
                <a:gridCol w="3115164"/>
              </a:tblGrid>
              <a:tr h="1809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К</a:t>
                      </a: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омпетенция педагога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с</a:t>
                      </a: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одержание образования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л</a:t>
                      </a: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ичност</a:t>
                      </a: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ь</a:t>
                      </a: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 </a:t>
                      </a:r>
                      <a:b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</a:b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ребенка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300163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могу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опыт осуществления известных способов деятельности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действенно-практическая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349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получаю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знания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когнитивная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473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хочу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эмоционально-ценностное отношение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аффективно-волевая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8105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делаю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опыт творческой деятельности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-342900" lvl="0" marL="34290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6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рефлексивно-творческая</a:t>
                      </a:r>
                      <a:endParaRPr b="false" baseline="0" cap="none" i="false" strike="noStrike" sz="26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32" name="GroupShape 13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33" name="Shape 133"/>
          <p:cNvSpPr txBox="true"/>
          <p:nvPr isPhoto="false">
            <p:ph idx="0" type="title"/>
          </p:nvPr>
        </p:nvSpPr>
        <p:spPr>
          <a:xfrm flipH="false" flipV="false" rot="0">
            <a:off x="2076941" y="1784850"/>
            <a:ext cx="8206927" cy="1988999"/>
          </a:xfrm>
          <a:prstGeom prst="rect">
            <a:avLst/>
          </a:prstGeom>
        </p:spPr>
        <p:txBody>
          <a:bodyPr>
            <a:noAutofit/>
          </a:bodyPr>
          <a:lstStyle>
            <a:defPPr/>
            <a:lvl1pPr lvl="0"/>
          </a:lstStyle>
          <a:p>
            <a:r>
              <a:rPr sz="4267"/>
              <a:t>методика </a:t>
            </a:r>
            <a:br>
              <a:rPr sz="4267"/>
            </a:br>
            <a:r>
              <a:rPr sz="4267"/>
              <a:t>технология </a:t>
            </a:r>
            <a:br>
              <a:rPr sz="4267"/>
            </a:br>
            <a:r>
              <a:rPr sz="4267"/>
              <a:t>техника </a:t>
            </a:r>
            <a:br>
              <a:rPr sz="4267"/>
            </a:br>
            <a:r>
              <a:rPr sz="4267"/>
              <a:t>практика</a:t>
            </a:r>
            <a:br>
              <a:rPr sz="4267"/>
            </a:br>
            <a:r>
              <a:rPr sz="4267"/>
              <a:t>«рабочий момент»</a:t>
            </a:r>
            <a:br>
              <a:rPr sz="4267"/>
            </a:br>
            <a:r>
              <a:rPr sz="4267"/>
              <a:t>занятие </a:t>
            </a:r>
            <a:br>
              <a:rPr sz="4267"/>
            </a:br>
            <a:r>
              <a:rPr b="true" sz="4267"/>
              <a:t>образовательная деятельность </a:t>
            </a:r>
            <a:br>
              <a:rPr b="true" sz="4267"/>
            </a:br>
            <a:br>
              <a:rPr sz="4267"/>
            </a:br>
            <a:endParaRPr sz="4267"/>
          </a:p>
        </p:txBody>
      </p:sp>
      <p:sp>
        <p:nvSpPr>
          <p:cNvPr hidden="false" id="134" name="Shape 134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5</a:t>
            </a:r>
          </a:p>
        </p:txBody>
      </p:sp>
      <p:sp>
        <p:nvSpPr>
          <p:cNvPr hidden="false" id="135" name="Shape 135"/>
          <p:cNvSpPr txBox="true"/>
          <p:nvPr isPhoto="false"/>
        </p:nvSpPr>
        <p:spPr>
          <a:xfrm flipH="false" flipV="false" rot="0">
            <a:off x="3167676" y="5382890"/>
            <a:ext cx="5856649" cy="1344149"/>
          </a:xfrm>
          <a:prstGeom prst="rect">
            <a:avLst/>
          </a:prstGeom>
        </p:spPr>
        <p:txBody>
          <a:bodyPr anchor="t" bIns="60960" lIns="121920" rIns="121920" tIns="60960" vert="horz">
            <a:normAutofit fontScale="100%" lnSpcReduction="0%"/>
          </a:bodyPr>
          <a:lstStyle>
            <a:defPPr/>
            <a:lvl1pPr algn="l" indent="0" lvl="0" marL="0">
              <a:spcBef>
                <a:spcPts val="600"/>
              </a:spcBef>
              <a:buFont typeface="Arial"/>
              <a:buNone/>
              <a:defRPr sz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algn="l" indent="-179388" lvl="1" marL="179388">
              <a:buFont typeface="Arial"/>
              <a:buChar char="–"/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-177800" lvl="2" marL="357188">
              <a:buFont typeface="Arial"/>
              <a:buChar char="•"/>
              <a:defRPr sz="105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-179387" lvl="3" marL="536575">
              <a:buFont typeface="Arial"/>
              <a:buChar char="–"/>
              <a:defRPr sz="10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-228600" lvl="4" marL="2057400">
              <a:buFont typeface="Arial"/>
              <a:buChar char="»"/>
              <a:defRPr sz="11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-228600" lvl="5" marL="2514600">
              <a:buFont typeface="Arial"/>
              <a:buChar char="•"/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-228600" lvl="6" marL="2971800">
              <a:buFont typeface="Arial"/>
              <a:buChar char="•"/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-228600" lvl="7" marL="3429000">
              <a:buFont typeface="Arial"/>
              <a:buChar char="•"/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-228600" lvl="8" marL="3886200">
              <a:buFont typeface="Arial"/>
              <a:buChar char="•"/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b="true" sz="3200">
                <a:solidFill>
                  <a:srgbClr val="FF0000"/>
                </a:solidFill>
                <a:latin typeface="+mj-lt"/>
                <a:ea typeface="+mj-ea"/>
                <a:cs typeface="+mj-cs"/>
              </a:rPr>
              <a:t>СОВРЕМЕННОСТЬ</a:t>
            </a:r>
          </a:p>
        </p:txBody>
      </p:sp>
    </p:spTree>
  </p:cSld>
</p:sld>
</file>

<file path=ppt/slides/slide50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299" name="GroupShape 29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00" name="Shape 300"/>
          <p:cNvSpPr txBox="true"/>
          <p:nvPr isPhoto="false">
            <p:ph idx="4294967295" type="title"/>
          </p:nvPr>
        </p:nvSpPr>
        <p:spPr>
          <a:xfrm flipH="false" flipV="false" rot="0">
            <a:off x="613775" y="274638"/>
            <a:ext cx="10897643" cy="715962"/>
          </a:xfrm>
          <a:prstGeom prst="rect">
            <a:avLst/>
          </a:prstGeom>
        </p:spPr>
        <p:txBody>
          <a:bodyPr anchor="ctr" bIns="45720" lIns="91440" rIns="91440" tIns="45720" vert="horz" wrap="square">
            <a:noAutofit/>
          </a:bodyPr>
          <a:lstStyle>
            <a:defPPr/>
            <a:lvl1pPr lvl="0"/>
          </a:lstStyle>
          <a:p>
            <a:r>
              <a:rPr sz="3600"/>
              <a:t>Структура содержания дошкольного образования</a:t>
            </a:r>
            <a:endParaRPr sz="3600"/>
          </a:p>
        </p:txBody>
      </p:sp>
      <p:graphicFrame>
        <p:nvGraphicFramePr>
          <p:cNvPr hidden="false" id="301" name="Table 301"/>
          <p:cNvGraphicFramePr/>
          <p:nvPr isPhoto="false">
            <p:ph idx="4294967295" type="body"/>
          </p:nvPr>
        </p:nvGraphicFramePr>
        <p:xfrm flipH="false" flipV="false" rot="0">
          <a:off x="613776" y="1066800"/>
          <a:ext cx="10897643" cy="5120435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3268486"/>
                <a:gridCol w="4267806"/>
                <a:gridCol w="3361351"/>
              </a:tblGrid>
              <a:tr h="113823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Arial"/>
                          <a:ea typeface="Arial"/>
                          <a:cs typeface="Arial"/>
                        </a:rPr>
                        <a:t>К</a:t>
                      </a: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омпетенция педагога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Arial"/>
                          <a:ea typeface="Arial"/>
                          <a:cs typeface="Arial"/>
                        </a:rPr>
                        <a:t>с</a:t>
                      </a: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одержание образования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Arial"/>
                          <a:ea typeface="Arial"/>
                          <a:cs typeface="Arial"/>
                        </a:rPr>
                        <a:t>л</a:t>
                      </a: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ичност</a:t>
                      </a:r>
                      <a:r>
                        <a:rPr sz="2600">
                          <a:latin typeface="Arial"/>
                          <a:ea typeface="Arial"/>
                          <a:cs typeface="Arial"/>
                        </a:rPr>
                        <a:t>ь</a:t>
                      </a: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b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</a:b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ребенка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93260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solidFill>
                            <a:srgbClr val="FF0066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Хочу</a:t>
                      </a:r>
                      <a:endParaRPr sz="2600">
                        <a:solidFill>
                          <a:srgbClr val="FF0066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5-7 %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эмоционально-ценностное</a:t>
                      </a: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отношение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действенно-практическая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8423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Могу</a:t>
                      </a:r>
                      <a:endParaRPr sz="26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70-80%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знания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когнитивная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281112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Делаю</a:t>
                      </a:r>
                      <a:endParaRPr sz="26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150-200 %</a:t>
                      </a:r>
                      <a:endParaRPr sz="2600">
                        <a:latin typeface="Arial"/>
                        <a:ea typeface="Arial"/>
                        <a:cs typeface="Arial"/>
                      </a:endParaRPr>
                    </a:p>
                    <a:p>
                      <a:pPr algn="ctr" lvl="0">
                        <a:buNone/>
                      </a:pP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опыт осуществления известных способов деятельности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аффективно-волевая</a:t>
                      </a:r>
                      <a:endParaRPr sz="2600">
                        <a:latin typeface="Arial"/>
                        <a:ea typeface="Arial"/>
                        <a:cs typeface="Arial"/>
                      </a:endParaRPr>
                    </a:p>
                    <a:p>
                      <a:pPr algn="ctr" lvl="0">
                        <a:buNone/>
                      </a:pP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8423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solidFill>
                            <a:srgbClr val="FF0066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Получаю</a:t>
                      </a:r>
                      <a:endParaRPr sz="2600">
                        <a:solidFill>
                          <a:srgbClr val="FF0066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5-7 %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опыт творческой деятельности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lvl="0">
                        <a:buNone/>
                      </a:pPr>
                      <a:r>
                        <a:rPr sz="2600">
                          <a:latin typeface="Times New Roman"/>
                          <a:ea typeface="Times New Roman"/>
                          <a:cs typeface="Times New Roman"/>
                        </a:rPr>
                        <a:t>рефлексивно-творческая</a:t>
                      </a:r>
                      <a:endParaRPr sz="26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rgbClr val="000000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5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302" name="GroupShape 30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03" name="Shape 303"/>
          <p:cNvSpPr txBox="true"/>
          <p:nvPr isPhoto="false">
            <p:ph idx="0" type="title"/>
          </p:nvPr>
        </p:nvSpPr>
        <p:spPr>
          <a:xfrm flipH="false" flipV="false" rot="0">
            <a:off x="838200" y="365125"/>
            <a:ext cx="10941424" cy="1209193"/>
          </a:xfrm>
          <a:prstGeom prst="rect">
            <a:avLst/>
          </a:prstGeom>
        </p:spPr>
        <p:txBody>
          <a:bodyPr anchor="ctr">
            <a:normAutofit fontScale="100%" lnSpcReduction="0%"/>
          </a:bodyPr>
          <a:lstStyle>
            <a:defPPr/>
            <a:lvl1pPr lvl="0"/>
          </a:lstStyle>
          <a:p>
            <a:r>
              <a:t>Методика дошкольного воспитания </a:t>
            </a:r>
            <a:r>
              <a:rPr sz="3600"/>
              <a:t>(определите правильную последовательность)</a:t>
            </a:r>
          </a:p>
        </p:txBody>
      </p:sp>
      <p:sp>
        <p:nvSpPr>
          <p:cNvPr hidden="false" id="304" name="Shape 304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</p:txBody>
      </p:sp>
      <p:graphicFrame>
        <p:nvGraphicFramePr>
          <p:cNvPr hidden="false" id="305" name="Table 305"/>
          <p:cNvGraphicFramePr/>
          <p:nvPr isPhoto="false"/>
        </p:nvGraphicFramePr>
        <p:xfrm flipH="false" flipV="false" rot="0">
          <a:off x="2351584" y="1574318"/>
          <a:ext cx="7859216" cy="3840480"/>
        </p:xfrm>
        <a:graphic>
          <a:graphicData uri="http://schemas.openxmlformats.org/drawingml/2006/table">
            <a:tbl>
              <a:tblPr bandCol="false" bandRow="true" firstCol="false" firstRow="true" lastCol="false" lastRow="false">
                <a:tableStyleId>{5C22544A-7EE6-4342-B048-85BDC9FD1C3A}</a:tableStyleId>
              </a:tblPr>
              <a:tblGrid>
                <a:gridCol w="3813053"/>
                <a:gridCol w="4046163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Выбор объекта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алгоритм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1Показ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2Закрепление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3Применение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4Творчество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false" baseline="0" i="false" sz="3600" u="none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5Объяснение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5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306" name="GroupShape 30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07" name="Shape 307"/>
          <p:cNvSpPr txBox="true"/>
          <p:nvPr isPhoto="false">
            <p:ph idx="0" type="title"/>
          </p:nvPr>
        </p:nvSpPr>
        <p:spPr>
          <a:xfrm flipH="false" flipV="false" rot="0">
            <a:off x="838200" y="365125"/>
            <a:ext cx="10941424" cy="1325562"/>
          </a:xfrm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pPr algn="ctr"/>
            <a:r>
              <a:t>Методика дошкольного воспитания (правильный ответ)</a:t>
            </a:r>
          </a:p>
        </p:txBody>
      </p:sp>
      <p:sp>
        <p:nvSpPr>
          <p:cNvPr hidden="false" id="308" name="Shape 308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</p:txBody>
      </p:sp>
      <p:graphicFrame>
        <p:nvGraphicFramePr>
          <p:cNvPr hidden="false" id="309" name="Table 309"/>
          <p:cNvGraphicFramePr/>
          <p:nvPr isPhoto="false"/>
        </p:nvGraphicFramePr>
        <p:xfrm flipH="false" flipV="false" rot="0">
          <a:off x="2351584" y="1574318"/>
          <a:ext cx="7859216" cy="3840480"/>
        </p:xfrm>
        <a:graphic>
          <a:graphicData uri="http://schemas.openxmlformats.org/drawingml/2006/table">
            <a:tbl>
              <a:tblPr bandCol="false" bandRow="true" firstCol="false" firstRow="true" lastCol="false" lastRow="false">
                <a:tableStyleId>{5C22544A-7EE6-4342-B048-85BDC9FD1C3A}</a:tableStyleId>
              </a:tblPr>
              <a:tblGrid>
                <a:gridCol w="3813053"/>
                <a:gridCol w="4046163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Выбор объекта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алгоритм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1Показ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i="false" sz="3600" u="none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5Объяснение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3Применение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2Закрепление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4Творчество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5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310" name="GroupShape 31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11" name="Shape 311"/>
          <p:cNvSpPr txBox="true"/>
          <p:nvPr isPhoto="false">
            <p:ph idx="0" type="title"/>
          </p:nvPr>
        </p:nvSpPr>
        <p:spPr>
          <a:xfrm flipH="false" flipV="false" rot="0">
            <a:off x="838200" y="365125"/>
            <a:ext cx="10941424" cy="1325562"/>
          </a:xfrm>
          <a:prstGeom prst="rect">
            <a:avLst/>
          </a:prstGeom>
        </p:spPr>
        <p:txBody>
          <a:bodyPr anchor="ctr">
            <a:normAutofit fontScale="100%" lnSpcReduction="0%"/>
          </a:bodyPr>
          <a:lstStyle>
            <a:defPPr/>
            <a:lvl1pPr lvl="0"/>
          </a:lstStyle>
          <a:p>
            <a:r>
              <a:t>Методика дошкольного воспитания</a:t>
            </a:r>
            <a:br/>
            <a:r>
              <a:rPr sz="4400"/>
              <a:t>(определите правильную последовательность)</a:t>
            </a:r>
          </a:p>
        </p:txBody>
      </p:sp>
      <p:sp>
        <p:nvSpPr>
          <p:cNvPr hidden="false" id="312" name="Shape 312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</p:txBody>
      </p:sp>
      <p:graphicFrame>
        <p:nvGraphicFramePr>
          <p:cNvPr hidden="false" id="313" name="Table 313"/>
          <p:cNvGraphicFramePr/>
          <p:nvPr isPhoto="false"/>
        </p:nvGraphicFramePr>
        <p:xfrm flipH="false" flipV="false" rot="0">
          <a:off x="2351584" y="1574318"/>
          <a:ext cx="7859216" cy="3840480"/>
        </p:xfrm>
        <a:graphic>
          <a:graphicData uri="http://schemas.openxmlformats.org/drawingml/2006/table">
            <a:tbl>
              <a:tblPr bandCol="false" bandRow="true" firstCol="false" firstRow="true" lastCol="false" lastRow="false">
                <a:tableStyleId>{5C22544A-7EE6-4342-B048-85BDC9FD1C3A}</a:tableStyleId>
              </a:tblPr>
              <a:tblGrid>
                <a:gridCol w="3813053"/>
                <a:gridCol w="4046163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Выбор объекта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алгоритм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А образец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</a:rPr>
                        <a:t>Б стереотип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</a:rPr>
                        <a:t>В находка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Г свой вариант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</a:rPr>
                        <a:t>Д пример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5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314" name="GroupShape 31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15" name="Shape 315"/>
          <p:cNvSpPr txBox="true"/>
          <p:nvPr isPhoto="false">
            <p:ph idx="0" type="title"/>
          </p:nvPr>
        </p:nvSpPr>
        <p:spPr>
          <a:xfrm flipH="false" flipV="false" rot="0">
            <a:off x="838200" y="365125"/>
            <a:ext cx="10941424" cy="1325562"/>
          </a:xfrm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pPr algn="ctr"/>
            <a:r>
              <a:t>Методика дошкольного воспитания</a:t>
            </a:r>
            <a:br/>
            <a:r>
              <a:t>(правильный ответ)</a:t>
            </a:r>
          </a:p>
        </p:txBody>
      </p:sp>
      <p:sp>
        <p:nvSpPr>
          <p:cNvPr hidden="false" id="316" name="Shape 316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</p:txBody>
      </p:sp>
      <p:graphicFrame>
        <p:nvGraphicFramePr>
          <p:cNvPr hidden="false" id="317" name="Table 317"/>
          <p:cNvGraphicFramePr/>
          <p:nvPr isPhoto="false"/>
        </p:nvGraphicFramePr>
        <p:xfrm flipH="false" flipV="false" rot="0">
          <a:off x="2351584" y="1574318"/>
          <a:ext cx="7859216" cy="3840480"/>
        </p:xfrm>
        <a:graphic>
          <a:graphicData uri="http://schemas.openxmlformats.org/drawingml/2006/table">
            <a:tbl>
              <a:tblPr bandCol="false" bandRow="true" firstCol="false" firstRow="true" lastCol="false" lastRow="false">
                <a:tableStyleId>{5C22544A-7EE6-4342-B048-85BDC9FD1C3A}</a:tableStyleId>
              </a:tblPr>
              <a:tblGrid>
                <a:gridCol w="3813053"/>
                <a:gridCol w="4046163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Выбор объекта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алгоритм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А образец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</a:rPr>
                        <a:t>Д пример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Б стереотип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Г свой вариант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В находка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5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318" name="GroupShape 31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19" name="Shape 319"/>
          <p:cNvSpPr txBox="true"/>
          <p:nvPr isPhoto="false">
            <p:ph idx="0" type="title"/>
          </p:nvPr>
        </p:nvSpPr>
        <p:spPr>
          <a:xfrm flipH="false" flipV="false" rot="0">
            <a:off x="838200" y="365125"/>
            <a:ext cx="10941424" cy="1209193"/>
          </a:xfrm>
          <a:prstGeom prst="rect">
            <a:avLst/>
          </a:prstGeom>
        </p:spPr>
        <p:txBody>
          <a:bodyPr anchor="ctr">
            <a:normAutofit fontScale="100%" lnSpcReduction="0%"/>
          </a:bodyPr>
          <a:lstStyle>
            <a:defPPr/>
            <a:lvl1pPr lvl="0"/>
          </a:lstStyle>
          <a:p>
            <a:r>
              <a:t>Методика дошкольного воспитания</a:t>
            </a:r>
            <a:br/>
            <a:r>
              <a:rPr sz="4400"/>
              <a:t>(определите взаимное соответствие)</a:t>
            </a:r>
          </a:p>
        </p:txBody>
      </p:sp>
      <p:sp>
        <p:nvSpPr>
          <p:cNvPr hidden="false" id="320" name="Shape 320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</p:txBody>
      </p:sp>
      <p:graphicFrame>
        <p:nvGraphicFramePr>
          <p:cNvPr hidden="false" id="321" name="Table 321"/>
          <p:cNvGraphicFramePr/>
          <p:nvPr isPhoto="false"/>
        </p:nvGraphicFramePr>
        <p:xfrm flipH="false" flipV="false" rot="0">
          <a:off x="2351584" y="1574318"/>
          <a:ext cx="7859216" cy="3840480"/>
        </p:xfrm>
        <a:graphic>
          <a:graphicData uri="http://schemas.openxmlformats.org/drawingml/2006/table">
            <a:tbl>
              <a:tblPr bandCol="false" bandRow="true" firstCol="false" firstRow="true" lastCol="false" lastRow="false">
                <a:tableStyleId>{5C22544A-7EE6-4342-B048-85BDC9FD1C3A}</a:tableStyleId>
              </a:tblPr>
              <a:tblGrid>
                <a:gridCol w="3813053"/>
                <a:gridCol w="4046163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Выбор объекта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алгоритм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А образец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1Показ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</a:rPr>
                        <a:t>Б стереотип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2Закрепление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</a:rPr>
                        <a:t>В находка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3Применение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Г свой вариант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4Творчество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</a:rPr>
                        <a:t>Д пример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b="false" baseline="0" i="false" sz="3600" u="none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5Объяснение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56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322" name="GroupShape 32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23" name="Shape 323"/>
          <p:cNvSpPr txBox="true"/>
          <p:nvPr isPhoto="false">
            <p:ph idx="0" type="title"/>
          </p:nvPr>
        </p:nvSpPr>
        <p:spPr>
          <a:xfrm flipH="false" flipV="false" rot="0">
            <a:off x="838200" y="365125"/>
            <a:ext cx="10941424" cy="1325562"/>
          </a:xfrm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pPr algn="ctr"/>
            <a:r>
              <a:t>Методика дошкольного воспитания</a:t>
            </a:r>
            <a:br/>
            <a:r>
              <a:t>(правильный ответ)</a:t>
            </a:r>
          </a:p>
        </p:txBody>
      </p:sp>
      <p:sp>
        <p:nvSpPr>
          <p:cNvPr hidden="false" id="324" name="Shape 324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r>
              <a:rPr sz="4000">
                <a:latin typeface="Arial"/>
                <a:ea typeface="Arial"/>
                <a:cs typeface="Arial"/>
              </a:rPr>
              <a:t> </a:t>
            </a:r>
          </a:p>
          <a:p>
            <a:pPr>
              <a:buNone/>
            </a:pPr>
            <a:endParaRPr sz="4000">
              <a:latin typeface="Arial"/>
              <a:ea typeface="Arial"/>
              <a:cs typeface="Arial"/>
            </a:endParaRPr>
          </a:p>
        </p:txBody>
      </p:sp>
      <p:graphicFrame>
        <p:nvGraphicFramePr>
          <p:cNvPr hidden="false" id="325" name="Table 325"/>
          <p:cNvGraphicFramePr/>
          <p:nvPr isPhoto="false"/>
        </p:nvGraphicFramePr>
        <p:xfrm flipH="false" flipV="false" rot="0">
          <a:off x="2351584" y="1574318"/>
          <a:ext cx="7859216" cy="3840480"/>
        </p:xfrm>
        <a:graphic>
          <a:graphicData uri="http://schemas.openxmlformats.org/drawingml/2006/table">
            <a:tbl>
              <a:tblPr bandCol="false" bandRow="true" firstCol="false" firstRow="true" lastCol="false" lastRow="false">
                <a:tableStyleId>{5C22544A-7EE6-4342-B048-85BDC9FD1C3A}</a:tableStyleId>
              </a:tblPr>
              <a:tblGrid>
                <a:gridCol w="3813053"/>
                <a:gridCol w="4046163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Выбор объекта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алгоритм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А образец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1Показ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18542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</a:rPr>
                        <a:t>Д пример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i="false" sz="3600" u="none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5Объяснение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Б стереотип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3Применение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Г свой вариант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2Закрепление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</a:rPr>
                        <a:t>В находка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>
                          <a:solidFill>
                            <a:schemeClr val="tx1"/>
                          </a:solidFill>
                          <a:latin typeface="Arial"/>
                          <a:ea typeface="Arial"/>
                          <a:cs typeface="Arial"/>
                        </a:rPr>
                        <a:t>4Творчество</a:t>
                      </a:r>
                      <a:endParaRPr sz="3600">
                        <a:solidFill>
                          <a:schemeClr val="tx1"/>
                        </a:solidFill>
                      </a:endParaRPr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57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326" name="GroupShape 32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27" name="Shape 327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sz="3600"/>
              <a:t>Технологии организации образовательной деятельности (найти методы, формы, средства)</a:t>
            </a:r>
          </a:p>
        </p:txBody>
      </p:sp>
      <p:sp>
        <p:nvSpPr>
          <p:cNvPr hidden="false" id="328" name="Shape 328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0" marL="0">
              <a:buNone/>
            </a:pPr>
            <a:r>
              <a:t>Занятие, прогулка, беседа, вопрос, иллюстрация, глобус, игра, упражнение, наблюдение, загадка, сюрпризный момент, проект, модель, проектирование, моделирование, проблемный вопрос</a:t>
            </a:r>
            <a:r>
              <a:t>, зарядка</a:t>
            </a:r>
          </a:p>
        </p:txBody>
      </p:sp>
    </p:spTree>
  </p:cSld>
</p:sld>
</file>

<file path=ppt/slides/slide58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329" name="GroupShape 32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30" name="Shape 330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Технологии ОД</a:t>
            </a:r>
          </a:p>
        </p:txBody>
      </p:sp>
      <p:graphicFrame>
        <p:nvGraphicFramePr>
          <p:cNvPr hidden="false" id="331" name="Table 331"/>
          <p:cNvGraphicFramePr/>
          <p:nvPr isPhoto="false">
            <p:ph idx="1" type="body"/>
          </p:nvPr>
        </p:nvGraphicFramePr>
        <p:xfrm flipH="false" flipV="false" rot="0">
          <a:off x="1981200" y="1600201"/>
          <a:ext cx="8229600" cy="2900362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2743200"/>
                <a:gridCol w="2743200"/>
                <a:gridCol w="2743200"/>
              </a:tblGrid>
              <a:tr h="63817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методы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формы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средства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2621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endParaRPr b="false" baseline="0" cap="none" i="false" strike="noStrike" sz="28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endParaRPr b="false" baseline="0" cap="none" i="false" strike="noStrike" sz="28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endParaRPr b="false" baseline="0" cap="none" i="false" strike="noStrike" sz="28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59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332" name="GroupShape 33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33" name="Shape 333"/>
          <p:cNvSpPr txBox="true"/>
          <p:nvPr isPhoto="false">
            <p:ph idx="0" type="title"/>
          </p:nvPr>
        </p:nvSpPr>
        <p:spPr>
          <a:xfrm flipH="false" flipV="false" rot="0">
            <a:off x="5063769" y="330151"/>
            <a:ext cx="6889159" cy="1143000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 sz="4267"/>
              <a:t>квест для участников</a:t>
            </a:r>
          </a:p>
        </p:txBody>
      </p:sp>
      <p:sp>
        <p:nvSpPr>
          <p:cNvPr hidden="false" id="334" name="Shape 334"/>
          <p:cNvSpPr txBox="false"/>
          <p:nvPr isPhoto="false"/>
        </p:nvSpPr>
        <p:spPr>
          <a:xfrm flipH="false" flipV="false" rot="0">
            <a:off x="3772748" y="2098040"/>
            <a:ext cx="7481993" cy="3542452"/>
          </a:xfrm>
          <a:prstGeom prst="rect">
            <a:avLst/>
          </a:prstGeom>
        </p:spPr>
        <p:txBody>
          <a:bodyPr anchor="ctr" bIns="60960" lIns="121920" rIns="121920" tIns="60960" vert="horz">
            <a:normAutofit fontScale="100%" lnSpcReduction="0%"/>
          </a:bodyPr>
          <a:lstStyle>
            <a:defPPr/>
            <a:lvl1pPr algn="ctr" indent="0" lvl="0" marL="0">
              <a:buNone/>
              <a:defRPr sz="2400">
                <a:solidFill>
                  <a:schemeClr val="bg1"/>
                </a:solidFill>
                <a:latin typeface="Verdana"/>
                <a:ea typeface="Verdana"/>
                <a:cs typeface="Verdana"/>
              </a:defRPr>
            </a:lvl1pPr>
            <a:lvl2pPr algn="l" indent="0" lvl="1" marL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0" lvl="2" marL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0" lvl="3" marL="1371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0" lvl="4" marL="18288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0" lvl="5" marL="22860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0" lvl="6" marL="2743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0" lvl="7" marL="3200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0" lvl="8" marL="3657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sz="3200">
                <a:solidFill>
                  <a:schemeClr val="tx1"/>
                </a:solidFill>
              </a:rPr>
              <a:t>1. выберите в каждом из горизонтов (их 3) </a:t>
            </a:r>
          </a:p>
          <a:p>
            <a:r>
              <a:rPr sz="3200">
                <a:solidFill>
                  <a:schemeClr val="tx1"/>
                </a:solidFill>
              </a:rPr>
              <a:t>2. актуальную для вас стратегию </a:t>
            </a:r>
            <a:br>
              <a:rPr sz="3200">
                <a:solidFill>
                  <a:schemeClr val="tx1"/>
                </a:solidFill>
              </a:rPr>
            </a:br>
            <a:r>
              <a:rPr sz="3200">
                <a:solidFill>
                  <a:schemeClr val="tx1"/>
                </a:solidFill>
              </a:rPr>
              <a:t>(«а» либо «б» либо «в»)</a:t>
            </a:r>
          </a:p>
          <a:p>
            <a:r>
              <a:rPr sz="3200">
                <a:solidFill>
                  <a:schemeClr val="tx1"/>
                </a:solidFill>
              </a:rPr>
              <a:t>3. результаты из «трех букв» поместите в комментариях (например, ббв)</a:t>
            </a:r>
          </a:p>
        </p:txBody>
      </p:sp>
    </p:spTree>
  </p:cSld>
</p:sld>
</file>

<file path=ppt/slides/slide6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36" name="GroupShape 13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37" name="Shape 137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>
                <a:solidFill>
                  <a:srgbClr val="FF0000"/>
                </a:solidFill>
              </a:rPr>
              <a:t>Я считаю…</a:t>
            </a:r>
          </a:p>
        </p:txBody>
      </p:sp>
      <p:sp>
        <p:nvSpPr>
          <p:cNvPr hidden="false" id="138" name="Shape 138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sz="4000"/>
              <a:t>У ребенка до семи лет нет бокового зрения, и ум не такой, как у взрослых</a:t>
            </a:r>
          </a:p>
          <a:p>
            <a:pPr indent="0" marL="0">
              <a:buNone/>
            </a:pPr>
            <a:endParaRPr sz="4000"/>
          </a:p>
          <a:p>
            <a:pPr indent="0" marL="0">
              <a:buNone/>
            </a:pPr>
            <a:r>
              <a:rPr b="false" i="false" sz="4000">
                <a:solidFill>
                  <a:srgbClr val="000000"/>
                </a:solidFill>
                <a:latin typeface="YS Text"/>
                <a:ea typeface="YS Text"/>
                <a:cs typeface="YS Text"/>
              </a:rPr>
              <a:t>Откуда я взяла движения? - я нырнула в истоки!</a:t>
            </a:r>
            <a:endParaRPr sz="4000"/>
          </a:p>
          <a:p>
            <a:pPr indent="0" marL="0">
              <a:buNone/>
            </a:pPr>
            <a:endParaRPr sz="4000"/>
          </a:p>
        </p:txBody>
      </p:sp>
    </p:spTree>
  </p:cSld>
</p:sld>
</file>

<file path=ppt/slides/slide60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335" name="GroupShape 335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36" name="Shape 336"/>
          <p:cNvSpPr txBox="true"/>
          <p:nvPr isPhoto="false">
            <p:ph idx="0" type="title"/>
          </p:nvPr>
        </p:nvSpPr>
        <p:spPr>
          <a:xfrm flipH="false" flipV="false" rot="0">
            <a:off x="2397760" y="2189481"/>
            <a:ext cx="8905240" cy="1062566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t>Горизонт 1</a:t>
            </a:r>
            <a:br/>
            <a:br/>
            <a:r>
              <a:rPr>
                <a:solidFill>
                  <a:schemeClr val="tx1"/>
                </a:solidFill>
              </a:rPr>
              <a:t>перспектива дня</a:t>
            </a:r>
            <a:br>
              <a:rPr>
                <a:solidFill>
                  <a:schemeClr val="tx1"/>
                </a:solidFill>
              </a:rPr>
            </a:br>
            <a:br>
              <a:rPr>
                <a:solidFill>
                  <a:schemeClr val="tx1"/>
                </a:solidFill>
              </a:rPr>
            </a:br>
            <a:r>
              <a:rPr>
                <a:solidFill>
                  <a:schemeClr val="tx1"/>
                </a:solidFill>
              </a:rPr>
              <a:t>а) </a:t>
            </a:r>
            <a:r>
              <a:rPr>
                <a:solidFill>
                  <a:schemeClr val="tx1"/>
                </a:solidFill>
              </a:rPr>
              <a:t>в</a:t>
            </a:r>
            <a:r>
              <a:rPr>
                <a:solidFill>
                  <a:schemeClr val="tx1"/>
                </a:solidFill>
              </a:rPr>
              <a:t>ыжить</a:t>
            </a:r>
            <a:br>
              <a:rPr>
                <a:solidFill>
                  <a:schemeClr val="tx1"/>
                </a:solidFill>
              </a:rPr>
            </a:br>
            <a:r>
              <a:rPr>
                <a:solidFill>
                  <a:schemeClr val="tx1"/>
                </a:solidFill>
              </a:rPr>
              <a:t>б) получить удовлетворение от сделаного </a:t>
            </a:r>
            <a:br>
              <a:rPr>
                <a:solidFill>
                  <a:schemeClr val="tx1"/>
                </a:solidFill>
              </a:rPr>
            </a:br>
            <a:r>
              <a:rPr>
                <a:solidFill>
                  <a:schemeClr val="tx1"/>
                </a:solidFill>
              </a:rPr>
              <a:t>в) получить удовольствие от результата</a:t>
            </a:r>
            <a:br>
              <a:rPr>
                <a:solidFill>
                  <a:srgbClr val="00B050"/>
                </a:solidFill>
              </a:rPr>
            </a:br>
            <a:br/>
            <a:br/>
          </a:p>
        </p:txBody>
      </p:sp>
      <p:sp>
        <p:nvSpPr>
          <p:cNvPr hidden="false" id="337" name="Shape 337"/>
          <p:cNvSpPr txBox="false"/>
          <p:nvPr isPhoto="false"/>
        </p:nvSpPr>
        <p:spPr>
          <a:xfrm flipH="false" flipV="false" rot="0">
            <a:off x="5937623" y="3182780"/>
            <a:ext cx="253596" cy="461665"/>
          </a:xfrm>
          <a:prstGeom prst="rect">
            <a:avLst/>
          </a:prstGeom>
        </p:spPr>
        <p:txBody>
          <a:bodyPr bIns="45720" lIns="91440" rIns="91440" tIns="45720" wrap="none">
            <a:spAutoFit/>
          </a:bodyPr>
          <a:p>
            <a:pPr algn="l" indent="0" marL="0"/>
            <a:r>
              <a:rPr sz="24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 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338" name="Shape 338"/>
          <p:cNvSpPr txBox="false"/>
          <p:nvPr isPhoto="false"/>
        </p:nvSpPr>
        <p:spPr>
          <a:xfrm flipH="false" flipV="false" rot="0">
            <a:off x="5937623" y="3182780"/>
            <a:ext cx="253596" cy="461665"/>
          </a:xfrm>
          <a:prstGeom prst="rect">
            <a:avLst/>
          </a:prstGeom>
        </p:spPr>
        <p:txBody>
          <a:bodyPr bIns="45720" lIns="91440" rIns="91440" tIns="45720" wrap="none">
            <a:spAutoFit/>
          </a:bodyPr>
          <a:p>
            <a:pPr algn="l" indent="0" marL="0"/>
            <a:r>
              <a:rPr sz="24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 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6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339" name="GroupShape 33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40" name="Shape 340"/>
          <p:cNvSpPr txBox="true"/>
          <p:nvPr isPhoto="false">
            <p:ph idx="0" type="title"/>
          </p:nvPr>
        </p:nvSpPr>
        <p:spPr>
          <a:xfrm flipH="false" flipV="false" rot="0">
            <a:off x="2348323" y="2189845"/>
            <a:ext cx="7812107" cy="1062642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t>Горизонт 2</a:t>
            </a:r>
            <a:br/>
            <a:br/>
            <a:r>
              <a:rPr>
                <a:solidFill>
                  <a:schemeClr val="tx1"/>
                </a:solidFill>
              </a:rPr>
              <a:t>перспектива месяца/года</a:t>
            </a:r>
            <a:br>
              <a:rPr>
                <a:solidFill>
                  <a:schemeClr val="tx1"/>
                </a:solidFill>
              </a:rPr>
            </a:br>
            <a:br/>
            <a:r>
              <a:rPr>
                <a:solidFill>
                  <a:schemeClr val="tx1"/>
                </a:solidFill>
              </a:rPr>
              <a:t>а</a:t>
            </a:r>
            <a:r>
              <a:rPr>
                <a:solidFill>
                  <a:schemeClr val="tx1"/>
                </a:solidFill>
              </a:rPr>
              <a:t>) </a:t>
            </a:r>
            <a:r>
              <a:rPr>
                <a:solidFill>
                  <a:schemeClr val="tx1"/>
                </a:solidFill>
              </a:rPr>
              <a:t>чтобы не было беды</a:t>
            </a:r>
            <a:br>
              <a:rPr>
                <a:solidFill>
                  <a:schemeClr val="tx1"/>
                </a:solidFill>
              </a:rPr>
            </a:br>
            <a:r>
              <a:rPr>
                <a:solidFill>
                  <a:schemeClr val="tx1"/>
                </a:solidFill>
              </a:rPr>
              <a:t>б) сделать все, что запланировано</a:t>
            </a:r>
            <a:br>
              <a:rPr>
                <a:solidFill>
                  <a:schemeClr val="tx1"/>
                </a:solidFill>
              </a:rPr>
            </a:br>
            <a:r>
              <a:rPr>
                <a:solidFill>
                  <a:schemeClr val="tx1"/>
                </a:solidFill>
              </a:rPr>
              <a:t>в) достичь новых высот</a:t>
            </a:r>
            <a:br>
              <a:rPr>
                <a:solidFill>
                  <a:schemeClr val="tx1"/>
                </a:solidFill>
              </a:rPr>
            </a:br>
            <a:br/>
            <a:br/>
          </a:p>
        </p:txBody>
      </p:sp>
      <p:sp>
        <p:nvSpPr>
          <p:cNvPr hidden="false" id="341" name="Shape 341"/>
          <p:cNvSpPr txBox="false"/>
          <p:nvPr isPhoto="false"/>
        </p:nvSpPr>
        <p:spPr>
          <a:xfrm flipH="false" flipV="false" rot="0">
            <a:off x="5937623" y="3182780"/>
            <a:ext cx="253596" cy="461665"/>
          </a:xfrm>
          <a:prstGeom prst="rect">
            <a:avLst/>
          </a:prstGeom>
        </p:spPr>
        <p:txBody>
          <a:bodyPr bIns="45720" lIns="91440" rIns="91440" tIns="45720" wrap="none">
            <a:spAutoFit/>
          </a:bodyPr>
          <a:p>
            <a:pPr algn="l" indent="0" marL="0"/>
            <a:r>
              <a:rPr sz="24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 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342" name="Shape 342"/>
          <p:cNvSpPr txBox="false"/>
          <p:nvPr isPhoto="false"/>
        </p:nvSpPr>
        <p:spPr>
          <a:xfrm flipH="false" flipV="false" rot="0">
            <a:off x="5937623" y="3182780"/>
            <a:ext cx="253596" cy="461665"/>
          </a:xfrm>
          <a:prstGeom prst="rect">
            <a:avLst/>
          </a:prstGeom>
        </p:spPr>
        <p:txBody>
          <a:bodyPr bIns="45720" lIns="91440" rIns="91440" tIns="45720" wrap="none">
            <a:spAutoFit/>
          </a:bodyPr>
          <a:p>
            <a:pPr algn="l" indent="0" marL="0"/>
            <a:r>
              <a:rPr sz="24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 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6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343" name="GroupShape 34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44" name="Shape 344"/>
          <p:cNvSpPr txBox="true"/>
          <p:nvPr isPhoto="false">
            <p:ph idx="0" type="title"/>
          </p:nvPr>
        </p:nvSpPr>
        <p:spPr>
          <a:xfrm flipH="false" flipV="false" rot="0">
            <a:off x="2348323" y="2189845"/>
            <a:ext cx="7812107" cy="1062642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t>горизонт 3</a:t>
            </a:r>
            <a:br/>
            <a:br>
              <a:rPr>
                <a:solidFill>
                  <a:schemeClr val="tx1"/>
                </a:solidFill>
              </a:rPr>
            </a:br>
            <a:r>
              <a:rPr>
                <a:solidFill>
                  <a:schemeClr val="tx1"/>
                </a:solidFill>
              </a:rPr>
              <a:t>перспектива 3-5 лет</a:t>
            </a:r>
            <a:br>
              <a:rPr>
                <a:solidFill>
                  <a:schemeClr val="tx1"/>
                </a:solidFill>
              </a:rPr>
            </a:br>
            <a:br>
              <a:rPr>
                <a:solidFill>
                  <a:schemeClr val="tx1"/>
                </a:solidFill>
              </a:rPr>
            </a:br>
            <a:r>
              <a:rPr>
                <a:solidFill>
                  <a:schemeClr val="tx1"/>
                </a:solidFill>
              </a:rPr>
              <a:t>а</a:t>
            </a:r>
            <a:r>
              <a:rPr>
                <a:solidFill>
                  <a:schemeClr val="tx1"/>
                </a:solidFill>
              </a:rPr>
              <a:t>) остаться или нет в профессии</a:t>
            </a:r>
            <a:br>
              <a:rPr>
                <a:solidFill>
                  <a:schemeClr val="tx1"/>
                </a:solidFill>
              </a:rPr>
            </a:br>
            <a:r>
              <a:rPr>
                <a:solidFill>
                  <a:schemeClr val="tx1"/>
                </a:solidFill>
              </a:rPr>
              <a:t>б) стать ...</a:t>
            </a:r>
            <a:br>
              <a:rPr>
                <a:solidFill>
                  <a:schemeClr val="tx1"/>
                </a:solidFill>
              </a:rPr>
            </a:br>
            <a:r>
              <a:rPr>
                <a:solidFill>
                  <a:schemeClr val="tx1"/>
                </a:solidFill>
              </a:rPr>
              <a:t>в) состояться</a:t>
            </a:r>
            <a:br>
              <a:rPr>
                <a:solidFill>
                  <a:schemeClr val="tx1"/>
                </a:solidFill>
              </a:rPr>
            </a:br>
            <a:br>
              <a:rPr>
                <a:solidFill>
                  <a:schemeClr val="tx1"/>
                </a:solidFill>
              </a:rPr>
            </a:br>
            <a:br/>
          </a:p>
        </p:txBody>
      </p:sp>
      <p:sp>
        <p:nvSpPr>
          <p:cNvPr hidden="false" id="345" name="Shape 345"/>
          <p:cNvSpPr txBox="false"/>
          <p:nvPr isPhoto="false"/>
        </p:nvSpPr>
        <p:spPr>
          <a:xfrm flipH="false" flipV="false" rot="0">
            <a:off x="5937623" y="3182780"/>
            <a:ext cx="253596" cy="461665"/>
          </a:xfrm>
          <a:prstGeom prst="rect">
            <a:avLst/>
          </a:prstGeom>
        </p:spPr>
        <p:txBody>
          <a:bodyPr bIns="45720" lIns="91440" rIns="91440" tIns="45720" wrap="none">
            <a:spAutoFit/>
          </a:bodyPr>
          <a:p>
            <a:pPr algn="l" indent="0" marL="0"/>
            <a:r>
              <a:rPr sz="24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 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346" name="Shape 346"/>
          <p:cNvSpPr txBox="false"/>
          <p:nvPr isPhoto="false"/>
        </p:nvSpPr>
        <p:spPr>
          <a:xfrm flipH="false" flipV="false" rot="0">
            <a:off x="5937623" y="3182780"/>
            <a:ext cx="253596" cy="461665"/>
          </a:xfrm>
          <a:prstGeom prst="rect">
            <a:avLst/>
          </a:prstGeom>
        </p:spPr>
        <p:txBody>
          <a:bodyPr bIns="45720" lIns="91440" rIns="91440" tIns="45720" wrap="none">
            <a:spAutoFit/>
          </a:bodyPr>
          <a:p>
            <a:pPr algn="l" indent="0" marL="0"/>
            <a:r>
              <a:rPr sz="2400">
                <a:solidFill>
                  <a:schemeClr val="tx1"/>
                </a:solidFill>
                <a:latin typeface="+mn-lt"/>
                <a:ea typeface="+mn-ea"/>
                <a:cs typeface="+mn-cs"/>
              </a:rPr>
              <a:t> 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6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347" name="GroupShape 34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48" name="Shape 348"/>
          <p:cNvSpPr txBox="true"/>
          <p:nvPr isPhoto="false">
            <p:ph idx="0" type="title"/>
          </p:nvPr>
        </p:nvSpPr>
        <p:spPr>
          <a:xfrm flipH="false" flipV="false" rot="0">
            <a:off x="819434" y="581179"/>
            <a:ext cx="7812107" cy="1062642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>
                <a:solidFill>
                  <a:schemeClr val="tx1"/>
                </a:solidFill>
              </a:rPr>
              <a:t>интерпретация</a:t>
            </a:r>
            <a:r>
              <a:t>:</a:t>
            </a:r>
            <a:br/>
          </a:p>
        </p:txBody>
      </p:sp>
      <p:sp>
        <p:nvSpPr>
          <p:cNvPr hidden="false" id="349" name="Shape 349"/>
          <p:cNvSpPr txBox="false"/>
          <p:nvPr isPhoto="false"/>
        </p:nvSpPr>
        <p:spPr>
          <a:xfrm flipH="false" flipV="false" rot="0">
            <a:off x="3019214" y="1410547"/>
            <a:ext cx="7812193" cy="4177452"/>
          </a:xfrm>
          <a:prstGeom prst="rect">
            <a:avLst/>
          </a:prstGeom>
        </p:spPr>
        <p:txBody>
          <a:bodyPr anchor="ctr" bIns="60960" lIns="121920" rIns="121920" tIns="60960" vert="horz">
            <a:normAutofit fontScale="100%" lnSpcReduction="0%"/>
          </a:bodyPr>
          <a:lstStyle>
            <a:defPPr/>
            <a:lvl1pPr algn="l" indent="0" lvl="0" marL="0">
              <a:buNone/>
              <a:defRPr b="false" baseline="0" i="false" sz="2400">
                <a:solidFill>
                  <a:schemeClr val="bg1"/>
                </a:solidFill>
                <a:latin typeface="Verdana"/>
                <a:ea typeface="Verdana"/>
                <a:cs typeface="Verdana"/>
              </a:defRPr>
            </a:lvl1pPr>
            <a:lvl2pPr algn="l" indent="0" lvl="1" marL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0" lvl="2" marL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0" lvl="3" marL="1371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0" lvl="4" marL="18288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0" lvl="5" marL="22860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0" lvl="6" marL="2743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0" lvl="7" marL="3200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0" lvl="8" marL="3657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sz="4800">
                <a:solidFill>
                  <a:schemeClr val="tx1"/>
                </a:solidFill>
              </a:rPr>
              <a:t>красная зона </a:t>
            </a:r>
            <a:br>
              <a:rPr sz="4800">
                <a:solidFill>
                  <a:schemeClr val="tx1"/>
                </a:solidFill>
              </a:rPr>
            </a:br>
            <a:r>
              <a:rPr sz="4800">
                <a:solidFill>
                  <a:schemeClr val="tx1"/>
                </a:solidFill>
              </a:rPr>
              <a:t>     желтая </a:t>
            </a:r>
            <a:r>
              <a:rPr sz="4800"/>
              <a:t>зона</a:t>
            </a:r>
            <a:br>
              <a:rPr sz="4800"/>
            </a:br>
            <a:r>
              <a:rPr sz="4800">
                <a:solidFill>
                  <a:schemeClr val="tx1"/>
                </a:solidFill>
              </a:rPr>
              <a:t>        зеленая зона</a:t>
            </a:r>
          </a:p>
        </p:txBody>
      </p:sp>
    </p:spTree>
  </p:cSld>
</p:sld>
</file>

<file path=ppt/slides/slide7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39" name="GroupShape 13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40" name="Shape 140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>
                <a:solidFill>
                  <a:srgbClr val="FF0000"/>
                </a:solidFill>
              </a:rPr>
              <a:t>всЁ</a:t>
            </a:r>
            <a:r>
              <a:rPr>
                <a:solidFill>
                  <a:srgbClr val="FF0000"/>
                </a:solidFill>
              </a:rPr>
              <a:t> и </a:t>
            </a:r>
            <a:r>
              <a:rPr>
                <a:solidFill>
                  <a:srgbClr val="FF0000"/>
                </a:solidFill>
              </a:rPr>
              <a:t>всЕ</a:t>
            </a:r>
            <a:endParaRPr>
              <a:solidFill>
                <a:srgbClr val="FF0000"/>
              </a:solidFill>
            </a:endParaRPr>
          </a:p>
        </p:txBody>
      </p:sp>
      <p:sp>
        <p:nvSpPr>
          <p:cNvPr hidden="false" id="141" name="Shape 141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sz="4400">
                <a:solidFill>
                  <a:srgbClr val="000000"/>
                </a:solidFill>
                <a:latin typeface="YS Text"/>
                <a:ea typeface="YS Text"/>
                <a:cs typeface="YS Text"/>
              </a:rPr>
              <a:t>все виды деятельности делаем в начале занятий</a:t>
            </a:r>
          </a:p>
          <a:p>
            <a:pPr indent="0" marL="0">
              <a:buNone/>
            </a:pPr>
            <a:endParaRPr sz="4400">
              <a:solidFill>
                <a:srgbClr val="000000"/>
              </a:solidFill>
              <a:latin typeface="YS Text"/>
              <a:ea typeface="YS Text"/>
              <a:cs typeface="YS Text"/>
            </a:endParaRPr>
          </a:p>
          <a:p>
            <a:pPr indent="0" marL="0">
              <a:buNone/>
            </a:pPr>
            <a:r>
              <a:rPr b="false" i="false" sz="4400">
                <a:solidFill>
                  <a:srgbClr val="000000"/>
                </a:solidFill>
                <a:latin typeface="YS Text"/>
                <a:ea typeface="YS Text"/>
                <a:cs typeface="YS Text"/>
              </a:rPr>
              <a:t>Будем 5 раз подражать сове</a:t>
            </a:r>
          </a:p>
          <a:p>
            <a:pPr indent="0" marL="0">
              <a:buNone/>
            </a:pPr>
            <a:r>
              <a:rPr sz="4400">
                <a:solidFill>
                  <a:srgbClr val="000000"/>
                </a:solidFill>
                <a:latin typeface="YS Text"/>
                <a:ea typeface="YS Text"/>
                <a:cs typeface="YS Text"/>
              </a:rPr>
              <a:t>Игра проводится неограниченное количество раз</a:t>
            </a:r>
            <a:endParaRPr sz="4400"/>
          </a:p>
        </p:txBody>
      </p:sp>
    </p:spTree>
  </p:cSld>
</p:sld>
</file>

<file path=ppt/slides/slide8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42" name="GroupShape 14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43" name="Shape 143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>
                <a:solidFill>
                  <a:srgbClr val="FF0000"/>
                </a:solidFill>
              </a:rPr>
              <a:t>Нитка замедленного действия</a:t>
            </a:r>
          </a:p>
        </p:txBody>
      </p:sp>
      <p:sp>
        <p:nvSpPr>
          <p:cNvPr hidden="false" id="144" name="Shape 144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0" marL="0">
              <a:buNone/>
            </a:pPr>
            <a:r>
              <a:rPr sz="4000"/>
              <a:t>Работа с ниткой успокаивает детей</a:t>
            </a:r>
          </a:p>
        </p:txBody>
      </p:sp>
    </p:spTree>
  </p:cSld>
</p:sld>
</file>

<file path=ppt/slides/slide9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false">
  <p:cSld name="">
    <p:spTree>
      <p:nvGrpSpPr>
        <p:cNvPr hidden="false" id="145" name="GroupShape 145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46" name="Shape 146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>
                <a:solidFill>
                  <a:srgbClr val="FF0000"/>
                </a:solidFill>
              </a:rPr>
              <a:t>Хочу могу надо: цель</a:t>
            </a:r>
          </a:p>
        </p:txBody>
      </p:sp>
      <p:sp>
        <p:nvSpPr>
          <p:cNvPr hidden="false" id="147" name="Shape 147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sz="4000"/>
              <a:t>Как прекращается звук бубна – вам нужно найти свою команду</a:t>
            </a:r>
          </a:p>
          <a:p>
            <a:pPr indent="0" marL="0">
              <a:buNone/>
            </a:pPr>
            <a:endParaRPr sz="4000"/>
          </a:p>
          <a:p>
            <a:pPr indent="0" marL="0">
              <a:buNone/>
            </a:pPr>
            <a:r>
              <a:rPr b="false" i="false" sz="4000">
                <a:solidFill>
                  <a:srgbClr val="000000"/>
                </a:solidFill>
                <a:latin typeface="YS Text"/>
                <a:ea typeface="YS Text"/>
                <a:cs typeface="YS Text"/>
              </a:rPr>
              <a:t>Я вам слово говорю, а в ответ от вас я жестов жду</a:t>
            </a:r>
            <a:endParaRPr sz="4000"/>
          </a:p>
          <a:p>
            <a:pPr indent="0" marL="0">
              <a:buNone/>
            </a:pPr>
            <a:endParaRPr sz="4000"/>
          </a:p>
          <a:p>
            <a:pPr indent="0" marL="0">
              <a:buNone/>
            </a:pPr>
            <a:r>
              <a:rPr b="false" i="false" sz="4000">
                <a:solidFill>
                  <a:srgbClr val="000000"/>
                </a:solidFill>
                <a:latin typeface="YS Text"/>
                <a:ea typeface="YS Text"/>
                <a:cs typeface="YS Text"/>
              </a:rPr>
              <a:t>Этот метод не требует от педагога супер-пупер опыта</a:t>
            </a:r>
            <a:endParaRPr sz="4000"/>
          </a:p>
          <a:p>
            <a:pPr indent="0" marL="0">
              <a:buNone/>
            </a:pPr>
            <a:r>
              <a:rPr sz="4000"/>
              <a:t> </a:t>
            </a:r>
          </a:p>
        </p:txBody>
      </p:sp>
    </p:spTree>
  </p:cSld>
</p:sld>
</file>

<file path=ppt/theme/theme1.xml><?xml version="1.0" encoding="utf-8"?>
<a:theme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name="Тема Office">
  <a:themeElements>
    <a:clrScheme name="Стандартная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</a:majorFont>
      <a:minorFont>
        <a:latin typeface="Calibri"/>
        <a:ea typeface=""/>
        <a:cs typeface=""/>
      </a:minorFont>
    </a:fontScheme>
    <a:fmtScheme name="Стандартная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</a:gradFill>
      </a:fillStyleLst>
      <a:lnStyleLst>
        <a:ln w="6350">
          <a:solidFill>
            <a:schemeClr val="phClr"/>
          </a:solidFill>
          <a:prstDash val="solid"/>
        </a:ln>
        <a:ln w="12700">
          <a:solidFill>
            <a:schemeClr val="phClr"/>
          </a:solidFill>
          <a:prstDash val="solid"/>
        </a:ln>
        <a:ln w="19050">
          <a:solidFill>
            <a:schemeClr val="phClr"/>
          </a:solidFill>
          <a:prstDash val="solid"/>
        </a:ln>
      </a:lnStyleLst>
      <a:effectStyleLst>
        <a:effectStyle>
          <a:effectLst>
            <a:outerShdw>
              <a:srgbClr val="000000">
                <a:alpha val="38000"/>
              </a:srgbClr>
            </a:outerShdw>
          </a:effectLst>
        </a:effectStyle>
        <a:effectStyle>
          <a:effectLst>
            <a:outerShdw>
              <a:srgbClr val="000000">
                <a:alpha val="35000"/>
              </a:srgbClr>
            </a:outerShdw>
          </a:effectLst>
        </a:effectStyle>
        <a:effectStyle>
          <a:effectLst>
            <a:outerShdw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</a:gradFill>
      </a:bgFillStyleLst>
    </a:fmtScheme>
  </a:themeElements>
</a:theme>
</file>

<file path=docProps/app.xml><?xml version="1.0" encoding="utf-8"?>
<Properties xmlns="http://schemas.openxmlformats.org/officeDocument/2006/extended-properties">
  <Template>Normal.dotm</Template>
  <TotalTime>0</TotalTime>
  <DocSecurity>0</DocSecurity>
  <ScaleCrop>false</ScaleCrop>
  <Application>MyOffice-CoreFramework-Android/35-1293.911.9687.924.1@07277fa9125d0a3f5e88f9c37df869f86b5b38e1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2023-08-13T15:24:20Z</dcterms:created>
  <dcterms:modified xsi:type="dcterms:W3CDTF">2025-02-06T04:01:43Z</dcterms:modified>
</cp:coreProperties>
</file>