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extended-properties+xml" PartName="/docProps/app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11.xml"/>
  <Override ContentType="application/vnd.openxmlformats-officedocument.presentationml.slide+xml" PartName="/ppt/slides/slide12.xml"/>
  <Override ContentType="application/vnd.openxmlformats-officedocument.presentationml.slide+xml" PartName="/ppt/slides/slide13.xml"/>
  <Override ContentType="application/vnd.openxmlformats-officedocument.presentationml.slide+xml" PartName="/ppt/slides/slide14.xml"/>
  <Override ContentType="application/vnd.openxmlformats-officedocument.presentationml.slide+xml" PartName="/ppt/slides/slide15.xml"/>
  <Override ContentType="application/vnd.openxmlformats-officedocument.presentationml.slide+xml" PartName="/ppt/slides/slide16.xml"/>
  <Override ContentType="application/vnd.openxmlformats-officedocument.presentationml.slide+xml" PartName="/ppt/slides/slide17.xml"/>
  <Override ContentType="application/vnd.openxmlformats-officedocument.presentationml.slide+xml" PartName="/ppt/slides/slide18.xml"/>
  <Override ContentType="application/vnd.openxmlformats-officedocument.presentationml.slide+xml" PartName="/ppt/slides/slide19.xml"/>
  <Override ContentType="application/vnd.openxmlformats-officedocument.presentationml.slide+xml" PartName="/ppt/slides/slide2.xml"/>
  <Override ContentType="application/vnd.openxmlformats-officedocument.presentationml.slide+xml" PartName="/ppt/slides/slide20.xml"/>
  <Override ContentType="application/vnd.openxmlformats-officedocument.presentationml.slide+xml" PartName="/ppt/slides/slide21.xml"/>
  <Override ContentType="application/vnd.openxmlformats-officedocument.presentationml.slide+xml" PartName="/ppt/slides/slide22.xml"/>
  <Override ContentType="application/vnd.openxmlformats-officedocument.presentationml.slide+xml" PartName="/ppt/slides/slide23.xml"/>
  <Override ContentType="application/vnd.openxmlformats-officedocument.presentationml.slide+xml" PartName="/ppt/slides/slide24.xml"/>
  <Override ContentType="application/vnd.openxmlformats-officedocument.presentationml.slide+xml" PartName="/ppt/slides/slide25.xml"/>
  <Override ContentType="application/vnd.openxmlformats-officedocument.presentationml.slide+xml" PartName="/ppt/slides/slide26.xml"/>
  <Override ContentType="application/vnd.openxmlformats-officedocument.presentationml.slide+xml" PartName="/ppt/slides/slide27.xml"/>
  <Override ContentType="application/vnd.openxmlformats-officedocument.presentationml.slide+xml" PartName="/ppt/slides/slide28.xml"/>
  <Override ContentType="application/vnd.openxmlformats-officedocument.presentationml.slide+xml" PartName="/ppt/slides/slide29.xml"/>
  <Override ContentType="application/vnd.openxmlformats-officedocument.presentationml.slide+xml" PartName="/ppt/slides/slide3.xml"/>
  <Override ContentType="application/vnd.openxmlformats-officedocument.presentationml.slide+xml" PartName="/ppt/slides/slide30.xml"/>
  <Override ContentType="application/vnd.openxmlformats-officedocument.presentationml.slide+xml" PartName="/ppt/slides/slide31.xml"/>
  <Override ContentType="application/vnd.openxmlformats-officedocument.presentationml.slide+xml" PartName="/ppt/slides/slide32.xml"/>
  <Override ContentType="application/vnd.openxmlformats-officedocument.presentationml.slide+xml" PartName="/ppt/slides/slide33.xml"/>
  <Override ContentType="application/vnd.openxmlformats-officedocument.presentationml.slide+xml" PartName="/ppt/slides/slide34.xml"/>
  <Override ContentType="application/vnd.openxmlformats-officedocument.presentationml.slide+xml" PartName="/ppt/slides/slide35.xml"/>
  <Override ContentType="application/vnd.openxmlformats-officedocument.presentationml.slide+xml" PartName="/ppt/slides/slide36.xml"/>
  <Override ContentType="application/vnd.openxmlformats-officedocument.presentationml.slide+xml" PartName="/ppt/slides/slide37.xml"/>
  <Override ContentType="application/vnd.openxmlformats-officedocument.presentationml.slide+xml" PartName="/ppt/slides/slide38.xml"/>
  <Override ContentType="application/vnd.openxmlformats-officedocument.presentationml.slide+xml" PartName="/ppt/slides/slide39.xml"/>
  <Override ContentType="application/vnd.openxmlformats-officedocument.presentationml.slide+xml" PartName="/ppt/slides/slide4.xml"/>
  <Override ContentType="application/vnd.openxmlformats-officedocument.presentationml.slide+xml" PartName="/ppt/slides/slide40.xml"/>
  <Override ContentType="application/vnd.openxmlformats-officedocument.presentationml.slide+xml" PartName="/ppt/slides/slide41.xml"/>
  <Override ContentType="application/vnd.openxmlformats-officedocument.presentationml.slide+xml" PartName="/ppt/slides/slide42.xml"/>
  <Override ContentType="application/vnd.openxmlformats-officedocument.presentationml.slide+xml" PartName="/ppt/slides/slide43.xml"/>
  <Override ContentType="application/vnd.openxmlformats-officedocument.presentationml.slide+xml" PartName="/ppt/slides/slide44.xml"/>
  <Override ContentType="application/vnd.openxmlformats-officedocument.presentationml.slide+xml" PartName="/ppt/slides/slide45.xml"/>
  <Override ContentType="application/vnd.openxmlformats-officedocument.presentationml.slide+xml" PartName="/ppt/slides/slide46.xml"/>
  <Override ContentType="application/vnd.openxmlformats-officedocument.presentationml.slide+xml" PartName="/ppt/slides/slide47.xml"/>
  <Override ContentType="application/vnd.openxmlformats-officedocument.presentationml.slide+xml" PartName="/ppt/slides/slide48.xml"/>
  <Override ContentType="application/vnd.openxmlformats-officedocument.presentationml.slide+xml" PartName="/ppt/slides/slide49.xml"/>
  <Override ContentType="application/vnd.openxmlformats-officedocument.presentationml.slide+xml" PartName="/ppt/slides/slide5.xml"/>
  <Override ContentType="application/vnd.openxmlformats-officedocument.presentationml.slide+xml" PartName="/ppt/slides/slide50.xml"/>
  <Override ContentType="application/vnd.openxmlformats-officedocument.presentationml.slide+xml" PartName="/ppt/slides/slide51.xml"/>
  <Override ContentType="application/vnd.openxmlformats-officedocument.presentationml.slide+xml" PartName="/ppt/slides/slide52.xml"/>
  <Override ContentType="application/vnd.openxmlformats-officedocument.presentationml.slide+xml" PartName="/ppt/slides/slide53.xml"/>
  <Override ContentType="application/vnd.openxmlformats-officedocument.presentationml.slide+xml" PartName="/ppt/slides/slide54.xml"/>
  <Override ContentType="application/vnd.openxmlformats-officedocument.presentationml.slide+xml" PartName="/ppt/slides/slide55.xml"/>
  <Override ContentType="application/vnd.openxmlformats-officedocument.presentationml.slide+xml" PartName="/ppt/slides/slide6.xml"/>
  <Override ContentType="application/vnd.openxmlformats-officedocument.presentationml.slide+xml" PartName="/ppt/slides/slide7.xml"/>
  <Override ContentType="application/vnd.openxmlformats-officedocument.presentationml.slide+xml" PartName="/ppt/slides/slide8.xml"/>
  <Override ContentType="application/vnd.openxmlformats-officedocument.presentationml.slide+xml" PartName="/ppt/slides/slide9.xml"/>
  <Override ContentType="application/vnd.openxmlformats-officedocument.presentationml.tableStyles+xml" PartName="/ppt/tableStyles.xml"/>
  <Override ContentType="application/vnd.openxmlformats-officedocument.theme+xml" PartName="/ppt/theme/theme1.xml"/>
</Types>
</file>

<file path=_rels/.rels><?xml version="1.0" encoding="UTF-8" standalone="no" ?>
<Relationships xmlns="http://schemas.openxmlformats.org/package/2006/relationships">
  <Relationship Id="rId1" Target="ppt/presentation.xml" Type="http://schemas.openxmlformats.org/officeDocument/2006/relationships/officeDocument"/>
  <Relationship Id="rId2" Target="docProps/app.xml" Type="http://schemas.openxmlformats.org/officeDocument/2006/relationships/extended-properties"/>
  <Relationship Id="rId3" Target="docProps/core.xml" Type="http://schemas.openxmlformats.org/package/2006/relationships/metadata/core-properties"/>
</Relationships>

</file>

<file path=ppt/presentation.xml><?xml version="1.0" encoding="utf-8"?>
<p:presentation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>
  <p:sldMasterIdLst>
    <p:sldMasterId id="2147483648" r:id="rId2"/>
  </p:sldMasterIdLst>
  <p:sldIdLst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79" r:id="rId26"/>
    <p:sldId id="280" r:id="rId27"/>
    <p:sldId id="281" r:id="rId28"/>
    <p:sldId id="282" r:id="rId29"/>
    <p:sldId id="283" r:id="rId30"/>
    <p:sldId id="284" r:id="rId31"/>
    <p:sldId id="285" r:id="rId32"/>
    <p:sldId id="286" r:id="rId33"/>
    <p:sldId id="287" r:id="rId34"/>
    <p:sldId id="288" r:id="rId35"/>
    <p:sldId id="289" r:id="rId36"/>
    <p:sldId id="290" r:id="rId37"/>
    <p:sldId id="291" r:id="rId38"/>
    <p:sldId id="292" r:id="rId39"/>
    <p:sldId id="293" r:id="rId40"/>
    <p:sldId id="294" r:id="rId41"/>
    <p:sldId id="295" r:id="rId42"/>
    <p:sldId id="296" r:id="rId43"/>
    <p:sldId id="297" r:id="rId44"/>
    <p:sldId id="298" r:id="rId45"/>
    <p:sldId id="299" r:id="rId46"/>
    <p:sldId id="300" r:id="rId47"/>
    <p:sldId id="301" r:id="rId48"/>
    <p:sldId id="302" r:id="rId49"/>
    <p:sldId id="303" r:id="rId50"/>
    <p:sldId id="304" r:id="rId51"/>
    <p:sldId id="305" r:id="rId52"/>
    <p:sldId id="306" r:id="rId53"/>
    <p:sldId id="307" r:id="rId54"/>
    <p:sldId id="308" r:id="rId55"/>
    <p:sldId id="309" r:id="rId56"/>
    <p:sldId id="310" r:id="rId57"/>
  </p:sldIdLst>
  <p:sldSz cx="12192000" cy="6858000"/>
  <p:notesSz cx="6858000" cy="12192000"/>
</p:presentation>
</file>

<file path=ppt/tableStyles.xml><?xml version="1.0" encoding="utf-8"?>
<a:tblStyleLs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def="{5C22544A-7EE6-4342-B048-85BDC9FD1C3A}"/>
</file>

<file path=ppt/_rels/presentation.xml.rels><?xml version="1.0" encoding="UTF-8" standalone="no" ?>
<Relationships xmlns="http://schemas.openxmlformats.org/package/2006/relationships">
  <Relationship Id="rId18" Target="slides/slide16.xml" Type="http://schemas.openxmlformats.org/officeDocument/2006/relationships/slide"/>
  <Relationship Id="rId16" Target="slides/slide14.xml" Type="http://schemas.openxmlformats.org/officeDocument/2006/relationships/slide"/>
  <Relationship Id="rId11" Target="slides/slide9.xml" Type="http://schemas.openxmlformats.org/officeDocument/2006/relationships/slide"/>
  <Relationship Id="rId30" Target="slides/slide28.xml" Type="http://schemas.openxmlformats.org/officeDocument/2006/relationships/slide"/>
  <Relationship Id="rId12" Target="slides/slide10.xml" Type="http://schemas.openxmlformats.org/officeDocument/2006/relationships/slide"/>
  <Relationship Id="rId36" Target="slides/slide34.xml" Type="http://schemas.openxmlformats.org/officeDocument/2006/relationships/slide"/>
  <Relationship Id="rId42" Target="slides/slide40.xml" Type="http://schemas.openxmlformats.org/officeDocument/2006/relationships/slide"/>
  <Relationship Id="rId1" Target="theme/theme1.xml" Type="http://schemas.openxmlformats.org/officeDocument/2006/relationships/theme"/>
  <Relationship Id="rId31" Target="slides/slide29.xml" Type="http://schemas.openxmlformats.org/officeDocument/2006/relationships/slide"/>
  <Relationship Id="rId27" Target="slides/slide25.xml" Type="http://schemas.openxmlformats.org/officeDocument/2006/relationships/slide"/>
  <Relationship Id="rId46" Target="slides/slide44.xml" Type="http://schemas.openxmlformats.org/officeDocument/2006/relationships/slide"/>
  <Relationship Id="rId13" Target="slides/slide11.xml" Type="http://schemas.openxmlformats.org/officeDocument/2006/relationships/slide"/>
  <Relationship Id="rId32" Target="slides/slide30.xml" Type="http://schemas.openxmlformats.org/officeDocument/2006/relationships/slide"/>
  <Relationship Id="rId54" Target="slides/slide52.xml" Type="http://schemas.openxmlformats.org/officeDocument/2006/relationships/slide"/>
  <Relationship Id="rId3" Target="slides/slide1.xml" Type="http://schemas.openxmlformats.org/officeDocument/2006/relationships/slide"/>
  <Relationship Id="rId21" Target="slides/slide19.xml" Type="http://schemas.openxmlformats.org/officeDocument/2006/relationships/slide"/>
  <Relationship Id="rId48" Target="slides/slide46.xml" Type="http://schemas.openxmlformats.org/officeDocument/2006/relationships/slide"/>
  <Relationship Id="rId38" Target="slides/slide36.xml" Type="http://schemas.openxmlformats.org/officeDocument/2006/relationships/slide"/>
  <Relationship Id="rId53" Target="slides/slide51.xml" Type="http://schemas.openxmlformats.org/officeDocument/2006/relationships/slide"/>
  <Relationship Id="rId29" Target="slides/slide27.xml" Type="http://schemas.openxmlformats.org/officeDocument/2006/relationships/slide"/>
  <Relationship Id="rId41" Target="slides/slide39.xml" Type="http://schemas.openxmlformats.org/officeDocument/2006/relationships/slide"/>
  <Relationship Id="rId10" Target="slides/slide8.xml" Type="http://schemas.openxmlformats.org/officeDocument/2006/relationships/slide"/>
  <Relationship Id="rId28" Target="slides/slide26.xml" Type="http://schemas.openxmlformats.org/officeDocument/2006/relationships/slide"/>
  <Relationship Id="rId24" Target="slides/slide22.xml" Type="http://schemas.openxmlformats.org/officeDocument/2006/relationships/slide"/>
  <Relationship Id="rId44" Target="slides/slide42.xml" Type="http://schemas.openxmlformats.org/officeDocument/2006/relationships/slide"/>
  <Relationship Id="rId49" Target="slides/slide47.xml" Type="http://schemas.openxmlformats.org/officeDocument/2006/relationships/slide"/>
  <Relationship Id="rId2" Target="slideMasters/slideMaster1.xml" Type="http://schemas.openxmlformats.org/officeDocument/2006/relationships/slideMaster"/>
  <Relationship Id="rId35" Target="slides/slide33.xml" Type="http://schemas.openxmlformats.org/officeDocument/2006/relationships/slide"/>
  <Relationship Id="rId8" Target="slides/slide6.xml" Type="http://schemas.openxmlformats.org/officeDocument/2006/relationships/slide"/>
  <Relationship Id="rId6" Target="slides/slide4.xml" Type="http://schemas.openxmlformats.org/officeDocument/2006/relationships/slide"/>
  <Relationship Id="rId45" Target="slides/slide43.xml" Type="http://schemas.openxmlformats.org/officeDocument/2006/relationships/slide"/>
  <Relationship Id="rId15" Target="slides/slide13.xml" Type="http://schemas.openxmlformats.org/officeDocument/2006/relationships/slide"/>
  <Relationship Id="rId34" Target="slides/slide32.xml" Type="http://schemas.openxmlformats.org/officeDocument/2006/relationships/slide"/>
  <Relationship Id="rId23" Target="slides/slide21.xml" Type="http://schemas.openxmlformats.org/officeDocument/2006/relationships/slide"/>
  <Relationship Id="rId7" Target="slides/slide5.xml" Type="http://schemas.openxmlformats.org/officeDocument/2006/relationships/slide"/>
  <Relationship Id="rId20" Target="slides/slide18.xml" Type="http://schemas.openxmlformats.org/officeDocument/2006/relationships/slide"/>
  <Relationship Id="rId51" Target="slides/slide49.xml" Type="http://schemas.openxmlformats.org/officeDocument/2006/relationships/slide"/>
  <Relationship Id="rId57" Target="slides/slide55.xml" Type="http://schemas.openxmlformats.org/officeDocument/2006/relationships/slide"/>
  <Relationship Id="rId50" Target="slides/slide48.xml" Type="http://schemas.openxmlformats.org/officeDocument/2006/relationships/slide"/>
  <Relationship Id="rId14" Target="slides/slide12.xml" Type="http://schemas.openxmlformats.org/officeDocument/2006/relationships/slide"/>
  <Relationship Id="rId26" Target="slides/slide24.xml" Type="http://schemas.openxmlformats.org/officeDocument/2006/relationships/slide"/>
  <Relationship Id="rId43" Target="slides/slide41.xml" Type="http://schemas.openxmlformats.org/officeDocument/2006/relationships/slide"/>
  <Relationship Id="rId33" Target="slides/slide31.xml" Type="http://schemas.openxmlformats.org/officeDocument/2006/relationships/slide"/>
  <Relationship Id="rId47" Target="slides/slide45.xml" Type="http://schemas.openxmlformats.org/officeDocument/2006/relationships/slide"/>
  <Relationship Id="rId39" Target="slides/slide37.xml" Type="http://schemas.openxmlformats.org/officeDocument/2006/relationships/slide"/>
  <Relationship Id="rId56" Target="slides/slide54.xml" Type="http://schemas.openxmlformats.org/officeDocument/2006/relationships/slide"/>
  <Relationship Id="rId5" Target="slides/slide3.xml" Type="http://schemas.openxmlformats.org/officeDocument/2006/relationships/slide"/>
  <Relationship Id="rId58" Target="tableStyles.xml" Type="http://schemas.openxmlformats.org/officeDocument/2006/relationships/tableStyles"/>
  <Relationship Id="rId40" Target="slides/slide38.xml" Type="http://schemas.openxmlformats.org/officeDocument/2006/relationships/slide"/>
  <Relationship Id="rId17" Target="slides/slide15.xml" Type="http://schemas.openxmlformats.org/officeDocument/2006/relationships/slide"/>
  <Relationship Id="rId19" Target="slides/slide17.xml" Type="http://schemas.openxmlformats.org/officeDocument/2006/relationships/slide"/>
  <Relationship Id="rId55" Target="slides/slide53.xml" Type="http://schemas.openxmlformats.org/officeDocument/2006/relationships/slide"/>
  <Relationship Id="rId22" Target="slides/slide20.xml" Type="http://schemas.openxmlformats.org/officeDocument/2006/relationships/slide"/>
  <Relationship Id="rId25" Target="slides/slide23.xml" Type="http://schemas.openxmlformats.org/officeDocument/2006/relationships/slide"/>
  <Relationship Id="rId52" Target="slides/slide50.xml" Type="http://schemas.openxmlformats.org/officeDocument/2006/relationships/slide"/>
  <Relationship Id="rId9" Target="slides/slide7.xml" Type="http://schemas.openxmlformats.org/officeDocument/2006/relationships/slide"/>
  <Relationship Id="rId4" Target="slides/slide2.xml" Type="http://schemas.openxmlformats.org/officeDocument/2006/relationships/slide"/>
  <Relationship Id="rId37" Target="slides/slide35.xml" Type="http://schemas.openxmlformats.org/officeDocument/2006/relationships/slide"/>
</Relationships>

</file>

<file path=ppt/slideLayouts/_rels/slideLayout1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0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1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2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13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2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3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4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5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6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7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8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_rels/slideLayout9.xml.rels><?xml version="1.0" encoding="UTF-8" standalone="no" ?>
<Relationships xmlns="http://schemas.openxmlformats.org/package/2006/relationships">
  <Relationship Id="rId1" Target="../slideMasters/slideMaster1.xml" Type="http://schemas.openxmlformats.org/officeDocument/2006/relationships/slideMaster"/>
</Relationships>

</file>

<file path=ppt/slideLayouts/slideLayout1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title">
  <p:cSld name="Title">
    <p:spTree>
      <p:nvGrpSpPr>
        <p:cNvPr hidden="false" id="32" name="GroupShape 3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3" name="Shape 33"/>
          <p:cNvSpPr txBox="true"/>
          <p:nvPr isPhoto="false">
            <p:ph idx="0" type="title"/>
          </p:nvPr>
        </p:nvSpPr>
        <p:spPr>
          <a:xfrm flipH="false" flipV="false" rot="0">
            <a:off x="1524000" y="1122363"/>
            <a:ext cx="9144000" cy="2387600"/>
          </a:xfrm>
          <a:prstGeom prst="rect">
            <a:avLst/>
          </a:prstGeom>
        </p:spPr>
        <p:txBody>
          <a:bodyPr anchor="b"/>
          <a:lstStyle>
            <a:defPPr/>
            <a:lvl1pPr algn="ctr" lvl="0">
              <a:defRPr sz="6000"/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34" name="Shape 34"/>
          <p:cNvSpPr txBox="true"/>
          <p:nvPr isPhoto="false">
            <p:ph idx="1" type="subTitle"/>
          </p:nvPr>
        </p:nvSpPr>
        <p:spPr>
          <a:xfrm flipH="false" flipV="false" rot="0"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defPPr/>
            <a:lvl1pPr algn="ctr" indent="0" lvl="0" marL="0">
              <a:buNone/>
              <a:defRPr sz="2400"/>
            </a:lvl1pPr>
            <a:lvl2pPr algn="ctr" indent="0" lvl="1" marL="457200">
              <a:buNone/>
              <a:defRPr sz="2000"/>
            </a:lvl2pPr>
            <a:lvl3pPr algn="ctr" indent="0" lvl="2" marL="914400">
              <a:buNone/>
              <a:defRPr sz="1800"/>
            </a:lvl3pPr>
            <a:lvl4pPr algn="ctr" indent="0" lvl="3" marL="1371600">
              <a:buNone/>
              <a:defRPr sz="1600"/>
            </a:lvl4pPr>
            <a:lvl5pPr algn="ctr" indent="0" lvl="4" marL="1828800">
              <a:buNone/>
              <a:defRPr sz="1600"/>
            </a:lvl5pPr>
            <a:lvl6pPr algn="ctr" indent="0" lvl="5" marL="2286000">
              <a:buNone/>
              <a:defRPr sz="1600"/>
            </a:lvl6pPr>
            <a:lvl7pPr algn="ctr" indent="0" lvl="6" marL="2743200">
              <a:buNone/>
              <a:defRPr sz="1600"/>
            </a:lvl7pPr>
            <a:lvl8pPr algn="ctr" indent="0" lvl="7" marL="3200400">
              <a:buNone/>
              <a:defRPr sz="1600"/>
            </a:lvl8pPr>
            <a:lvl9pPr algn="ctr" indent="0" lvl="8" marL="3657600">
              <a:buNone/>
              <a:defRPr sz="1600"/>
            </a:lvl9pPr>
          </a:lstStyle>
          <a:p>
            <a:r>
              <a:t>Образец подзаголовка</a:t>
            </a:r>
          </a:p>
        </p:txBody>
      </p:sp>
      <p:sp>
        <p:nvSpPr>
          <p:cNvPr hidden="false" id="35" name="Shape 35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36" name="Shape 36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37" name="Shape 37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vertTx">
  <p:cSld name="Title and Vertical Text">
    <p:spTree>
      <p:nvGrpSpPr>
        <p:cNvPr hidden="false" id="20" name="GroupShape 2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1" name="Shape 21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22" name="Shape 22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 vert="eaVert"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23" name="Shape 23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24" name="Shape 24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25" name="Shape 25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vertTitleAndTx">
  <p:cSld name="Vertical Title and Text">
    <p:spTree>
      <p:nvGrpSpPr>
        <p:cNvPr hidden="false" id="14" name="GroupShape 1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5" name="Shape 15"/>
          <p:cNvSpPr txBox="true"/>
          <p:nvPr isPhoto="false">
            <p:ph idx="0" type="title"/>
          </p:nvPr>
        </p:nvSpPr>
        <p:spPr>
          <a:xfrm flipH="false" flipV="false" rot="0">
            <a:off x="8724900" y="365125"/>
            <a:ext cx="2628900" cy="5811838"/>
          </a:xfrm>
          <a:prstGeom prst="rect">
            <a:avLst/>
          </a:prstGeom>
        </p:spPr>
        <p:txBody>
          <a:bodyPr vert="eaVert"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16" name="Shape 16"/>
          <p:cNvSpPr txBox="true"/>
          <p:nvPr isPhoto="false">
            <p:ph idx="1" type="body"/>
          </p:nvPr>
        </p:nvSpPr>
        <p:spPr>
          <a:xfrm flipH="false" flipV="false" rot="0">
            <a:off x="838200" y="365125"/>
            <a:ext cx="7734300" cy="5811838"/>
          </a:xfrm>
          <a:prstGeom prst="rect">
            <a:avLst/>
          </a:prstGeom>
        </p:spPr>
        <p:txBody>
          <a:bodyPr vert="eaVert"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17" name="Shape 17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18" name="Shape 18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19" name="Shape 19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cust">
  <p:cSld name="Заголовок, текст и объект">
    <p:spTree>
      <p:nvGrpSpPr>
        <p:cNvPr hidden="false" id="48" name="GroupShape 4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49" name="Shape 49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50" name="Shape 50"/>
          <p:cNvSpPr txBox="true"/>
          <p:nvPr isPhoto="false">
            <p:ph idx="1" type="body"/>
          </p:nvPr>
        </p:nvSpPr>
        <p:spPr>
          <a:xfrm flipH="false" flipV="false" rot="0">
            <a:off x="838200" y="1825625"/>
            <a:ext cx="5181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51" name="Shape 51"/>
          <p:cNvSpPr txBox="true"/>
          <p:nvPr isPhoto="false">
            <p:ph idx="2" type="body"/>
          </p:nvPr>
        </p:nvSpPr>
        <p:spPr>
          <a:xfrm flipH="false" flipV="false" rot="0">
            <a:off x="6172200" y="1825625"/>
            <a:ext cx="5181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52" name="Shape 52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05.02.2025</a:t>
            </a:r>
          </a:p>
        </p:txBody>
      </p:sp>
      <p:sp>
        <p:nvSpPr>
          <p:cNvPr hidden="false" id="53" name="Shape 53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</a:p>
        </p:txBody>
      </p:sp>
      <p:sp>
        <p:nvSpPr>
          <p:cNvPr hidden="false" id="54" name="Shape 54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‹#›</a:t>
            </a:r>
          </a:p>
        </p:txBody>
      </p:sp>
    </p:spTree>
  </p:cSld>
</p:sldLayout>
</file>

<file path=ppt/slideLayouts/slideLayout13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cust">
  <p:cSld name="Заголовок и таблица">
    <p:spTree>
      <p:nvGrpSpPr>
        <p:cNvPr hidden="false" id="83" name="GroupShape 8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84" name="Shape 84"/>
          <p:cNvSpPr txBox="true"/>
          <p:nvPr isPhoto="false">
            <p:ph idx="0" type="title"/>
          </p:nvPr>
        </p:nvSpPr>
        <p:spPr>
          <a:xfrm flipH="false" flipV="false" rot="0"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85" name="Shape 85"/>
          <p:cNvSpPr txBox="true"/>
          <p:nvPr isPhoto="false">
            <p:ph idx="1" type="body"/>
          </p:nvPr>
        </p:nvSpPr>
        <p:spPr>
          <a:xfrm flipH="false" flipV="false" rot="0">
            <a:off x="609600" y="1600201"/>
            <a:ext cx="10972800" cy="4525963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</a:p>
        </p:txBody>
      </p:sp>
      <p:sp>
        <p:nvSpPr>
          <p:cNvPr hidden="false" id="86" name="Shape 86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87" name="Shape 87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88" name="Shape 88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obj">
  <p:cSld name="Title and Content">
    <p:spTree>
      <p:nvGrpSpPr>
        <p:cNvPr hidden="false" id="38" name="GroupShape 3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39" name="Shape 39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40" name="Shape 40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41" name="Shape 41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42" name="Shape 42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43" name="Shape 43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secHead">
  <p:cSld name="Title and Subtitle">
    <p:spTree>
      <p:nvGrpSpPr>
        <p:cNvPr hidden="false" id="26" name="GroupShape 2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7" name="Shape 27"/>
          <p:cNvSpPr txBox="true"/>
          <p:nvPr isPhoto="false">
            <p:ph idx="0" type="title"/>
          </p:nvPr>
        </p:nvSpPr>
        <p:spPr>
          <a:xfrm flipH="false" flipV="false" rot="0">
            <a:off x="831850" y="1709738"/>
            <a:ext cx="10515600" cy="2852737"/>
          </a:xfrm>
          <a:prstGeom prst="rect">
            <a:avLst/>
          </a:prstGeom>
        </p:spPr>
        <p:txBody>
          <a:bodyPr anchor="b"/>
          <a:lstStyle>
            <a:defPPr/>
            <a:lvl1pPr lvl="0">
              <a:defRPr sz="6000"/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28" name="Shape 28"/>
          <p:cNvSpPr txBox="true"/>
          <p:nvPr isPhoto="false">
            <p:ph idx="1" type="body"/>
          </p:nvPr>
        </p:nvSpPr>
        <p:spPr>
          <a:xfrm flipH="false" flipV="false" rot="0">
            <a:off x="831850" y="4589463"/>
            <a:ext cx="10515600" cy="1500187"/>
          </a:xfrm>
          <a:prstGeom prst="rect">
            <a:avLst/>
          </a:prstGeom>
        </p:spPr>
        <p:txBody>
          <a:bodyPr/>
          <a:lstStyle>
            <a:defPPr/>
            <a:lvl1pPr indent="0" lvl="0" marL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indent="0" lvl="1" marL="45720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indent="0" lvl="2" marL="91440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indent="0" lvl="3" marL="13716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indent="0" lvl="4" marL="18288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indent="0" lvl="5" marL="22860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indent="0" lvl="6" marL="27432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indent="0" lvl="7" marL="32004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indent="0" lvl="8" marL="365760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29" name="Shape 29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30" name="Shape 30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31" name="Shape 31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titleOnly">
  <p:cSld name="Slide Title">
    <p:spTree>
      <p:nvGrpSpPr>
        <p:cNvPr hidden="false" id="78" name="GroupShape 7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79" name="Shape 79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80" name="Shape 80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81" name="Shape 81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82" name="Shape 82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twoObj">
  <p:cSld name="Title and Two Columns">
    <p:spTree>
      <p:nvGrpSpPr>
        <p:cNvPr hidden="false" id="55" name="GroupShape 5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56" name="Shape 56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57" name="Shape 57"/>
          <p:cNvSpPr txBox="true"/>
          <p:nvPr isPhoto="false">
            <p:ph idx="1" type="body"/>
          </p:nvPr>
        </p:nvSpPr>
        <p:spPr>
          <a:xfrm flipH="false" flipV="false" rot="0">
            <a:off x="838200" y="1825625"/>
            <a:ext cx="5181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58" name="Shape 58"/>
          <p:cNvSpPr txBox="true"/>
          <p:nvPr isPhoto="false">
            <p:ph idx="2" type="body"/>
          </p:nvPr>
        </p:nvSpPr>
        <p:spPr>
          <a:xfrm flipH="false" flipV="false" rot="0">
            <a:off x="6172200" y="1825625"/>
            <a:ext cx="5181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59" name="Shape 59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60" name="Shape 60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61" name="Shape 61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blank">
  <p:cSld name="Blank">
    <p:spTree>
      <p:nvGrpSpPr>
        <p:cNvPr hidden="false" id="44" name="GroupShape 4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45" name="Shape 45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46" name="Shape 46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47" name="Shape 47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twoTxTwoObj">
  <p:cSld name="Comparison">
    <p:spTree>
      <p:nvGrpSpPr>
        <p:cNvPr hidden="false" id="62" name="GroupShape 6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63" name="Shape 63"/>
          <p:cNvSpPr txBox="true"/>
          <p:nvPr isPhoto="false">
            <p:ph idx="0" type="title"/>
          </p:nvPr>
        </p:nvSpPr>
        <p:spPr>
          <a:xfrm flipH="false" flipV="false" rot="0">
            <a:off x="839788" y="365125"/>
            <a:ext cx="10515600" cy="1325562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Образец заголовка</a:t>
            </a:r>
          </a:p>
        </p:txBody>
      </p:sp>
      <p:sp>
        <p:nvSpPr>
          <p:cNvPr hidden="false" id="64" name="Shape 64"/>
          <p:cNvSpPr txBox="true"/>
          <p:nvPr isPhoto="false">
            <p:ph idx="1" type="body"/>
          </p:nvPr>
        </p:nvSpPr>
        <p:spPr>
          <a:xfrm flipH="false" flipV="false" rot="0">
            <a:off x="839788" y="1681163"/>
            <a:ext cx="5157787" cy="823911"/>
          </a:xfrm>
          <a:prstGeom prst="rect">
            <a:avLst/>
          </a:prstGeom>
        </p:spPr>
        <p:txBody>
          <a:bodyPr anchor="b"/>
          <a:lstStyle>
            <a:defPPr/>
            <a:lvl1pPr indent="0" lvl="0" marL="0">
              <a:buNone/>
              <a:defRPr b="true" sz="2400"/>
            </a:lvl1pPr>
            <a:lvl2pPr indent="0" lvl="1" marL="457200">
              <a:buNone/>
              <a:defRPr b="true" sz="2000"/>
            </a:lvl2pPr>
            <a:lvl3pPr indent="0" lvl="2" marL="914400">
              <a:buNone/>
              <a:defRPr b="true" sz="1800"/>
            </a:lvl3pPr>
            <a:lvl4pPr indent="0" lvl="3" marL="1371600">
              <a:buNone/>
              <a:defRPr b="true" sz="1600"/>
            </a:lvl4pPr>
            <a:lvl5pPr indent="0" lvl="4" marL="1828800">
              <a:buNone/>
              <a:defRPr b="true" sz="1600"/>
            </a:lvl5pPr>
            <a:lvl6pPr indent="0" lvl="5" marL="2286000">
              <a:buNone/>
              <a:defRPr b="true" sz="1600"/>
            </a:lvl6pPr>
            <a:lvl7pPr indent="0" lvl="6" marL="2743200">
              <a:buNone/>
              <a:defRPr b="true" sz="1600"/>
            </a:lvl7pPr>
            <a:lvl8pPr indent="0" lvl="7" marL="3200400">
              <a:buNone/>
              <a:defRPr b="true" sz="1600"/>
            </a:lvl8pPr>
            <a:lvl9pPr indent="0" lvl="8" marL="3657600">
              <a:buNone/>
              <a:defRPr b="true" sz="1600"/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65" name="Shape 65"/>
          <p:cNvSpPr txBox="true"/>
          <p:nvPr isPhoto="false">
            <p:ph idx="2" type="body"/>
          </p:nvPr>
        </p:nvSpPr>
        <p:spPr>
          <a:xfrm flipH="false" flipV="false" rot="0">
            <a:off x="839788" y="2505075"/>
            <a:ext cx="5157787" cy="368458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66" name="Shape 66"/>
          <p:cNvSpPr txBox="true"/>
          <p:nvPr isPhoto="false">
            <p:ph idx="3" type="body"/>
          </p:nvPr>
        </p:nvSpPr>
        <p:spPr>
          <a:xfrm flipH="false" flipV="false" rot="0">
            <a:off x="6172200" y="1681163"/>
            <a:ext cx="5183187" cy="823911"/>
          </a:xfrm>
          <a:prstGeom prst="rect">
            <a:avLst/>
          </a:prstGeom>
        </p:spPr>
        <p:txBody>
          <a:bodyPr anchor="b"/>
          <a:lstStyle>
            <a:defPPr/>
            <a:lvl1pPr indent="0" lvl="0" marL="0">
              <a:buNone/>
              <a:defRPr b="true" sz="2400"/>
            </a:lvl1pPr>
            <a:lvl2pPr indent="0" lvl="1" marL="457200">
              <a:buNone/>
              <a:defRPr b="true" sz="2000"/>
            </a:lvl2pPr>
            <a:lvl3pPr indent="0" lvl="2" marL="914400">
              <a:buNone/>
              <a:defRPr b="true" sz="1800"/>
            </a:lvl3pPr>
            <a:lvl4pPr indent="0" lvl="3" marL="1371600">
              <a:buNone/>
              <a:defRPr b="true" sz="1600"/>
            </a:lvl4pPr>
            <a:lvl5pPr indent="0" lvl="4" marL="1828800">
              <a:buNone/>
              <a:defRPr b="true" sz="1600"/>
            </a:lvl5pPr>
            <a:lvl6pPr indent="0" lvl="5" marL="2286000">
              <a:buNone/>
              <a:defRPr b="true" sz="1600"/>
            </a:lvl6pPr>
            <a:lvl7pPr indent="0" lvl="6" marL="2743200">
              <a:buNone/>
              <a:defRPr b="true" sz="1600"/>
            </a:lvl7pPr>
            <a:lvl8pPr indent="0" lvl="7" marL="3200400">
              <a:buNone/>
              <a:defRPr b="true" sz="1600"/>
            </a:lvl8pPr>
            <a:lvl9pPr indent="0" lvl="8" marL="3657600">
              <a:buNone/>
              <a:defRPr b="true" sz="1600"/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67" name="Shape 67"/>
          <p:cNvSpPr txBox="true"/>
          <p:nvPr isPhoto="false">
            <p:ph idx="4" type="body"/>
          </p:nvPr>
        </p:nvSpPr>
        <p:spPr>
          <a:xfrm flipH="false" flipV="false" rot="0">
            <a:off x="6172200" y="2505075"/>
            <a:ext cx="5183187" cy="368458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68" name="Shape 68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69" name="Shape 69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70" name="Shape 70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objTx">
  <p:cSld name="Title, Text and Object">
    <p:spTree>
      <p:nvGrpSpPr>
        <p:cNvPr hidden="false" id="7" name="GroupShape 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8" name="Shape 8"/>
          <p:cNvSpPr txBox="true"/>
          <p:nvPr isPhoto="false">
            <p:ph idx="0" type="title"/>
          </p:nvPr>
        </p:nvSpPr>
        <p:spPr>
          <a:xfrm flipH="false" flipV="false" rot="0"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defPPr/>
            <a:lvl1pPr lvl="0">
              <a:defRPr sz="3200"/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9" name="Shape 9"/>
          <p:cNvSpPr txBox="true"/>
          <p:nvPr isPhoto="false">
            <p:ph idx="1" type="body"/>
          </p:nvPr>
        </p:nvSpPr>
        <p:spPr>
          <a:xfrm flipH="false" flipV="false" rot="0">
            <a:off x="5183188" y="987425"/>
            <a:ext cx="6172199" cy="4873625"/>
          </a:xfrm>
          <a:prstGeom prst="rect">
            <a:avLst/>
          </a:prstGeom>
        </p:spPr>
        <p:txBody>
          <a:bodyPr/>
          <a:lstStyle>
            <a:defPPr/>
            <a:lvl1pPr lvl="0">
              <a:defRPr sz="3200"/>
            </a:lvl1pPr>
            <a:lvl2pPr lvl="1">
              <a:defRPr sz="2800"/>
            </a:lvl2pPr>
            <a:lvl3pPr lvl="2">
              <a:defRPr sz="2400"/>
            </a:lvl3pPr>
            <a:lvl4pPr lvl="3">
              <a:defRPr sz="2000"/>
            </a:lvl4pPr>
            <a:lvl5pPr lvl="4">
              <a:defRPr sz="2000"/>
            </a:lvl5pPr>
            <a:lvl6pPr lvl="5">
              <a:defRPr sz="2000"/>
            </a:lvl6pPr>
            <a:lvl7pPr lvl="6">
              <a:defRPr sz="2000"/>
            </a:lvl7pPr>
            <a:lvl8pPr lvl="7">
              <a:defRPr sz="2000"/>
            </a:lvl8pPr>
            <a:lvl9pPr lvl="8">
              <a:defRPr sz="2000"/>
            </a:lvl9pPr>
          </a:lstStyle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10" name="Shape 10"/>
          <p:cNvSpPr txBox="true"/>
          <p:nvPr isPhoto="false">
            <p:ph idx="2" type="body"/>
          </p:nvPr>
        </p:nvSpPr>
        <p:spPr>
          <a:xfrm flipH="false" flipV="false" rot="0"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defPPr/>
            <a:lvl1pPr indent="0" lvl="0" marL="0">
              <a:buNone/>
              <a:defRPr sz="1600"/>
            </a:lvl1pPr>
            <a:lvl2pPr indent="0" lvl="1" marL="457200">
              <a:buNone/>
              <a:defRPr sz="1400"/>
            </a:lvl2pPr>
            <a:lvl3pPr indent="0" lvl="2" marL="914400">
              <a:buNone/>
              <a:defRPr sz="1200"/>
            </a:lvl3pPr>
            <a:lvl4pPr indent="0" lvl="3" marL="1371600">
              <a:buNone/>
              <a:defRPr sz="1000"/>
            </a:lvl4pPr>
            <a:lvl5pPr indent="0" lvl="4" marL="1828800">
              <a:buNone/>
              <a:defRPr sz="1000"/>
            </a:lvl5pPr>
            <a:lvl6pPr indent="0" lvl="5" marL="2286000">
              <a:buNone/>
              <a:defRPr sz="1000"/>
            </a:lvl6pPr>
            <a:lvl7pPr indent="0" lvl="6" marL="2743200">
              <a:buNone/>
              <a:defRPr sz="1000"/>
            </a:lvl7pPr>
            <a:lvl8pPr indent="0" lvl="7" marL="3200400">
              <a:buNone/>
              <a:defRPr sz="1000"/>
            </a:lvl8pPr>
            <a:lvl9pPr indent="0" lvl="8" marL="3657600">
              <a:buNone/>
              <a:defRPr sz="1000"/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11" name="Shape 11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12" name="Shape 12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13" name="Shape 13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MasterSp="true" type="picTx">
  <p:cSld name="Title and Picture">
    <p:spTree>
      <p:nvGrpSpPr>
        <p:cNvPr hidden="false" id="71" name="GroupShape 7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72" name="Shape 72"/>
          <p:cNvSpPr txBox="true"/>
          <p:nvPr isPhoto="false">
            <p:ph idx="0" type="title"/>
          </p:nvPr>
        </p:nvSpPr>
        <p:spPr>
          <a:xfrm flipH="false" flipV="false" rot="0">
            <a:off x="839788" y="457200"/>
            <a:ext cx="3932237" cy="1600200"/>
          </a:xfrm>
          <a:prstGeom prst="rect">
            <a:avLst/>
          </a:prstGeom>
        </p:spPr>
        <p:txBody>
          <a:bodyPr anchor="b"/>
          <a:lstStyle>
            <a:defPPr/>
            <a:lvl1pPr lvl="0">
              <a:defRPr sz="3200"/>
            </a:lvl1pPr>
          </a:lstStyle>
          <a:p>
            <a:r>
              <a:t>Образец заголовка</a:t>
            </a:r>
          </a:p>
        </p:txBody>
      </p:sp>
      <p:sp>
        <p:nvSpPr>
          <p:cNvPr hidden="false" id="73" name="Shape 73"/>
          <p:cNvSpPr txBox="true"/>
          <p:nvPr isPhoto="false">
            <p:ph idx="1" type="body"/>
          </p:nvPr>
        </p:nvSpPr>
        <p:spPr>
          <a:xfrm flipH="false" flipV="false" rot="0">
            <a:off x="5183188" y="987425"/>
            <a:ext cx="6172199" cy="4873625"/>
          </a:xfrm>
          <a:prstGeom prst="rect">
            <a:avLst/>
          </a:prstGeom>
        </p:spPr>
        <p:txBody>
          <a:bodyPr/>
          <a:lstStyle>
            <a:defPPr/>
            <a:lvl1pPr indent="0" lvl="0" marL="0">
              <a:buNone/>
              <a:defRPr sz="3200"/>
            </a:lvl1pPr>
            <a:lvl2pPr indent="0" lvl="1" marL="457200">
              <a:buNone/>
              <a:defRPr sz="2800"/>
            </a:lvl2pPr>
            <a:lvl3pPr indent="0" lvl="2" marL="914400">
              <a:buNone/>
              <a:defRPr sz="2400"/>
            </a:lvl3pPr>
            <a:lvl4pPr indent="0" lvl="3" marL="1371600">
              <a:buNone/>
              <a:defRPr sz="2000"/>
            </a:lvl4pPr>
            <a:lvl5pPr indent="0" lvl="4" marL="1828800">
              <a:buNone/>
              <a:defRPr sz="2000"/>
            </a:lvl5pPr>
            <a:lvl6pPr indent="0" lvl="5" marL="2286000">
              <a:buNone/>
              <a:defRPr sz="2000"/>
            </a:lvl6pPr>
            <a:lvl7pPr indent="0" lvl="6" marL="2743200">
              <a:buNone/>
              <a:defRPr sz="2000"/>
            </a:lvl7pPr>
            <a:lvl8pPr indent="0" lvl="7" marL="3200400">
              <a:buNone/>
              <a:defRPr sz="2000"/>
            </a:lvl8pPr>
            <a:lvl9pPr indent="0" lvl="8" marL="3657600">
              <a:buNone/>
              <a:defRPr sz="2000"/>
            </a:lvl9pPr>
          </a:lstStyle>
          <a:p/>
        </p:txBody>
      </p:sp>
      <p:sp>
        <p:nvSpPr>
          <p:cNvPr hidden="false" id="74" name="Shape 74"/>
          <p:cNvSpPr txBox="true"/>
          <p:nvPr isPhoto="false">
            <p:ph idx="2" type="body"/>
          </p:nvPr>
        </p:nvSpPr>
        <p:spPr>
          <a:xfrm flipH="false" flipV="false" rot="0">
            <a:off x="839788" y="2057400"/>
            <a:ext cx="3932237" cy="3811588"/>
          </a:xfrm>
          <a:prstGeom prst="rect">
            <a:avLst/>
          </a:prstGeom>
        </p:spPr>
        <p:txBody>
          <a:bodyPr/>
          <a:lstStyle>
            <a:defPPr/>
            <a:lvl1pPr indent="0" lvl="0" marL="0">
              <a:buNone/>
              <a:defRPr sz="1600"/>
            </a:lvl1pPr>
            <a:lvl2pPr indent="0" lvl="1" marL="457200">
              <a:buNone/>
              <a:defRPr sz="1400"/>
            </a:lvl2pPr>
            <a:lvl3pPr indent="0" lvl="2" marL="914400">
              <a:buNone/>
              <a:defRPr sz="1200"/>
            </a:lvl3pPr>
            <a:lvl4pPr indent="0" lvl="3" marL="1371600">
              <a:buNone/>
              <a:defRPr sz="1000"/>
            </a:lvl4pPr>
            <a:lvl5pPr indent="0" lvl="4" marL="1828800">
              <a:buNone/>
              <a:defRPr sz="1000"/>
            </a:lvl5pPr>
            <a:lvl6pPr indent="0" lvl="5" marL="2286000">
              <a:buNone/>
              <a:defRPr sz="1000"/>
            </a:lvl6pPr>
            <a:lvl7pPr indent="0" lvl="6" marL="2743200">
              <a:buNone/>
              <a:defRPr sz="1000"/>
            </a:lvl7pPr>
            <a:lvl8pPr indent="0" lvl="7" marL="3200400">
              <a:buNone/>
              <a:defRPr sz="1000"/>
            </a:lvl8pPr>
            <a:lvl9pPr indent="0" lvl="8" marL="3657600">
              <a:buNone/>
              <a:defRPr sz="1000"/>
            </a:lvl9pPr>
          </a:lstStyle>
          <a:p>
            <a:pPr lvl="0"/>
            <a:r>
              <a:t>Образец текста</a:t>
            </a:r>
          </a:p>
        </p:txBody>
      </p:sp>
      <p:sp>
        <p:nvSpPr>
          <p:cNvPr hidden="false" id="75" name="Shape 75"/>
          <p:cNvSpPr txBox="true"/>
          <p:nvPr isPhoto="false">
            <p:ph idx="10" type="dt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05.02.2025</a:t>
            </a:r>
          </a:p>
        </p:txBody>
      </p:sp>
      <p:sp>
        <p:nvSpPr>
          <p:cNvPr hidden="false" id="76" name="Shape 76"/>
          <p:cNvSpPr txBox="true"/>
          <p:nvPr isPhoto="false">
            <p:ph idx="11" type="ftr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  <p:sp>
        <p:nvSpPr>
          <p:cNvPr hidden="false" id="77" name="Shape 77"/>
          <p:cNvSpPr txBox="true"/>
          <p:nvPr isPhoto="false">
            <p:ph idx="12" type="sldNum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‹#›</a:t>
            </a:r>
          </a:p>
        </p:txBody>
      </p:sp>
    </p:spTree>
  </p:cSld>
</p:sldLayout>
</file>

<file path=ppt/slideMasters/_rels/slideMaster1.xml.rels><?xml version="1.0" encoding="UTF-8" standalone="no" ?>
<Relationships xmlns="http://schemas.openxmlformats.org/package/2006/relationships">
  <Relationship Id="rId7" Target="../slideLayouts/slideLayout6.xml" Type="http://schemas.openxmlformats.org/officeDocument/2006/relationships/slideLayout"/>
  <Relationship Id="rId6" Target="../slideLayouts/slideLayout5.xml" Type="http://schemas.openxmlformats.org/officeDocument/2006/relationships/slideLayout"/>
  <Relationship Id="rId14" Target="../slideLayouts/slideLayout13.xml" Type="http://schemas.openxmlformats.org/officeDocument/2006/relationships/slideLayout"/>
  <Relationship Id="rId13" Target="../slideLayouts/slideLayout12.xml" Type="http://schemas.openxmlformats.org/officeDocument/2006/relationships/slideLayout"/>
  <Relationship Id="rId4" Target="../slideLayouts/slideLayout3.xml" Type="http://schemas.openxmlformats.org/officeDocument/2006/relationships/slideLayout"/>
  <Relationship Id="rId3" Target="../slideLayouts/slideLayout2.xml" Type="http://schemas.openxmlformats.org/officeDocument/2006/relationships/slideLayout"/>
  <Relationship Id="rId12" Target="../slideLayouts/slideLayout11.xml" Type="http://schemas.openxmlformats.org/officeDocument/2006/relationships/slideLayout"/>
  <Relationship Id="rId10" Target="../slideLayouts/slideLayout9.xml" Type="http://schemas.openxmlformats.org/officeDocument/2006/relationships/slideLayout"/>
  <Relationship Id="rId5" Target="../slideLayouts/slideLayout4.xml" Type="http://schemas.openxmlformats.org/officeDocument/2006/relationships/slideLayout"/>
  <Relationship Id="rId11" Target="../slideLayouts/slideLayout10.xml" Type="http://schemas.openxmlformats.org/officeDocument/2006/relationships/slideLayout"/>
  <Relationship Id="rId8" Target="../slideLayouts/slideLayout7.xml" Type="http://schemas.openxmlformats.org/officeDocument/2006/relationships/slideLayout"/>
  <Relationship Id="rId2" Target="../slideLayouts/slideLayout1.xml" Type="http://schemas.openxmlformats.org/officeDocument/2006/relationships/slideLayout"/>
  <Relationship Id="rId9" Target="../slideLayouts/slideLayout8.xml" Type="http://schemas.openxmlformats.org/officeDocument/2006/relationships/slideLayout"/>
  <Relationship Id="rId1" Target="../theme/theme1.xml" Type="http://schemas.openxmlformats.org/officeDocument/2006/relationships/theme"/>
</Relationships>

</file>

<file path=ppt/slideMasters/slideMaster1.xml><?xml version="1.0" encoding="utf-8"?>
<p:sldMaster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>
  <p:cSld name="">
    <p:bg>
      <p:bgRef idx="1001">
        <a:schemeClr val="bg1"/>
      </p:bgRef>
    </p:bg>
    <p:spTree>
      <p:nvGrpSpPr>
        <p:cNvPr hidden="false" id="1" name="GroupShape 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" name="Shape 2"/>
          <p:cNvSpPr txBox="true"/>
          <p:nvPr isPhoto="false">
            <p:ph idx="0" type="title"/>
          </p:nvPr>
        </p:nvSpPr>
        <p:spPr>
          <a:xfrm flipH="false" flipV="false" rot="0">
            <a:off x="838200" y="365125"/>
            <a:ext cx="10515600" cy="1325562"/>
          </a:xfrm>
          <a:prstGeom prst="rect">
            <a:avLst/>
          </a:prstGeom>
        </p:spPr>
        <p:txBody>
          <a:bodyPr anchor="ctr" bIns="45720" lIns="91440" rIns="91440" tIns="45720" vert="horz">
            <a:normAutofit fontScale="100%" lnSpcReduction="0%"/>
          </a:bodyPr>
          <a:p>
            <a:r>
              <a:t>Образец заголовка</a:t>
            </a:r>
          </a:p>
        </p:txBody>
      </p:sp>
      <p:sp>
        <p:nvSpPr>
          <p:cNvPr hidden="false" id="3" name="Shape 3"/>
          <p:cNvSpPr txBox="true"/>
          <p:nvPr isPhoto="false">
            <p:ph idx="1" type="body"/>
          </p:nvPr>
        </p:nvSpPr>
        <p:spPr>
          <a:xfrm flipH="false" flipV="false" rot="0">
            <a:off x="838200" y="1825625"/>
            <a:ext cx="10515600" cy="4351338"/>
          </a:xfrm>
          <a:prstGeom prst="rect">
            <a:avLst/>
          </a:prstGeom>
        </p:spPr>
        <p:txBody>
          <a:bodyPr bIns="45720" lIns="91440" rIns="91440" tIns="45720" vert="horz">
            <a:normAutofit fontScale="100%" lnSpcReduction="0%"/>
          </a:bodyPr>
          <a:p>
            <a:pPr lvl="0"/>
            <a:r>
              <a:t>Образец текста</a:t>
            </a:r>
          </a:p>
          <a:p>
            <a:pPr lvl="1"/>
            <a:r>
              <a:t>Второй уровень</a:t>
            </a:r>
          </a:p>
          <a:p>
            <a:pPr lvl="2"/>
            <a:r>
              <a:t>Третий уровень</a:t>
            </a:r>
          </a:p>
          <a:p>
            <a:pPr lvl="3"/>
            <a:r>
              <a:t>Четвертый уровень</a:t>
            </a:r>
          </a:p>
          <a:p>
            <a:pPr lvl="4"/>
            <a:r>
              <a:t>Пятый уровень</a:t>
            </a:r>
          </a:p>
        </p:txBody>
      </p:sp>
      <p:sp>
        <p:nvSpPr>
          <p:cNvPr hidden="false" id="4" name="Shape 4"/>
          <p:cNvSpPr txBox="true"/>
          <p:nvPr isPhoto="false">
            <p:ph idx="2" type="dt"/>
          </p:nvPr>
        </p:nvSpPr>
        <p:spPr>
          <a:xfrm flipH="false" flipV="false" rot="0">
            <a:off x="838200" y="6356350"/>
            <a:ext cx="2743200" cy="365125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l" indent="0" lvl="0" marL="0"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algn="l" indent="0" lvl="1" marL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8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60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3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200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7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t>05.02.2025</a:t>
            </a:r>
          </a:p>
        </p:txBody>
      </p:sp>
      <p:sp>
        <p:nvSpPr>
          <p:cNvPr hidden="false" id="5" name="Shape 5"/>
          <p:cNvSpPr txBox="true"/>
          <p:nvPr isPhoto="false">
            <p:ph idx="3" type="ftr"/>
          </p:nvPr>
        </p:nvSpPr>
        <p:spPr>
          <a:xfrm flipH="false" flipV="false" rot="0">
            <a:off x="4038600" y="6356350"/>
            <a:ext cx="4114800" cy="365125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ctr" indent="0" lvl="0" marL="0"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algn="l" indent="0" lvl="1" marL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8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60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3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200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7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/>
        </p:txBody>
      </p:sp>
      <p:sp>
        <p:nvSpPr>
          <p:cNvPr hidden="false" id="6" name="Shape 6"/>
          <p:cNvSpPr txBox="true"/>
          <p:nvPr isPhoto="false">
            <p:ph idx="4" type="sldNum"/>
          </p:nvPr>
        </p:nvSpPr>
        <p:spPr>
          <a:xfrm flipH="false" flipV="false" rot="0">
            <a:off x="8610600" y="6356350"/>
            <a:ext cx="2743200" cy="365125"/>
          </a:xfrm>
          <a:prstGeom prst="rect">
            <a:avLst/>
          </a:prstGeom>
        </p:spPr>
        <p:txBody>
          <a:bodyPr anchor="ctr" bIns="45720" lIns="91440" rIns="91440" tIns="45720" vert="horz"/>
          <a:lstStyle>
            <a:defPPr/>
            <a:lvl1pPr algn="r" indent="0" lvl="0" marL="0"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algn="l" indent="0" lvl="1" marL="457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algn="l" indent="0" lvl="2" marL="914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algn="l" indent="0" lvl="3" marL="1371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algn="l" indent="0" lvl="4" marL="18288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algn="l" indent="0" lvl="5" marL="22860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algn="l" indent="0" lvl="6" marL="27432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algn="l" indent="0" lvl="7" marL="32004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algn="l" indent="0" lvl="8" marL="3657600">
              <a:defRPr sz="18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t>‹#›</a:t>
            </a:r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</p:sldLayoutIdLst>
  <p:txStyles>
    <p:titleStyle>
      <a:defPPr/>
      <a:lvl1pPr algn="l" lvl="0">
        <a:lnSpc>
          <a:spcPct val="90000"/>
        </a:lnSpc>
        <a:buNone/>
        <a:defRPr sz="44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defPPr/>
      <a:lvl1pPr algn="l" indent="-228600" lvl="0" marL="228600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algn="l" indent="-228600" lvl="1" marL="685800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2pPr>
      <a:lvl3pPr algn="l" indent="-228600" lvl="2" marL="1143000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algn="l" indent="-228600" lvl="3" marL="16002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algn="l" indent="-228600" lvl="4" marL="2057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algn="l" indent="-228600" lvl="5" marL="25146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algn="l" indent="-228600" lvl="6" marL="29718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algn="l" indent="-228600" lvl="7" marL="34290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algn="l" indent="-228600" lvl="8" marL="38862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/>
      <a:lvl1pPr algn="l" indent="0" lvl="0" marL="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algn="l" indent="0" lvl="1" marL="4572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algn="l" indent="0" lvl="2" marL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algn="l" indent="0" lvl="3" marL="13716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algn="l" indent="0" lvl="4" marL="18288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algn="l" indent="0" lvl="5" marL="22860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algn="l" indent="0" lvl="6" marL="27432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algn="l" indent="0" lvl="7" marL="3200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algn="l" indent="0" lvl="8" marL="36576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no" ?>
<Relationships xmlns="http://schemas.openxmlformats.org/package/2006/relationships">
  <Relationship Id="rId1" Target="../slideLayouts/slideLayout1.xml" Type="http://schemas.openxmlformats.org/officeDocument/2006/relationships/slideLayout"/>
</Relationships>

</file>

<file path=ppt/slides/_rels/slide10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11.xml.rels><?xml version="1.0" encoding="UTF-8" standalone="no" ?>
<Relationships xmlns="http://schemas.openxmlformats.org/package/2006/relationships">
  <Relationship Id="rId1" Target="../slideLayouts/slideLayout1.xml" Type="http://schemas.openxmlformats.org/officeDocument/2006/relationships/slideLayout"/>
</Relationships>

</file>

<file path=ppt/slides/_rels/slide12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13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14.xml.rels><?xml version="1.0" encoding="UTF-8" standalone="no" ?>
<Relationships xmlns="http://schemas.openxmlformats.org/package/2006/relationships">
  <Relationship Id="rId1" Target="../slideLayouts/slideLayout13.xml" Type="http://schemas.openxmlformats.org/officeDocument/2006/relationships/slideLayout"/>
</Relationships>

</file>

<file path=ppt/slides/_rels/slide15.xml.rels><?xml version="1.0" encoding="UTF-8" standalone="no" ?>
<Relationships xmlns="http://schemas.openxmlformats.org/package/2006/relationships">
  <Relationship Id="rId1" Target="../slideLayouts/slideLayout13.xml" Type="http://schemas.openxmlformats.org/officeDocument/2006/relationships/slideLayout"/>
</Relationships>

</file>

<file path=ppt/slides/_rels/slide16.xml.rels><?xml version="1.0" encoding="UTF-8" standalone="no" ?>
<Relationships xmlns="http://schemas.openxmlformats.org/package/2006/relationships">
  <Relationship Id="rId1" Target="../slideLayouts/slideLayout12.xml" Type="http://schemas.openxmlformats.org/officeDocument/2006/relationships/slideLayout"/>
</Relationships>

</file>

<file path=ppt/slides/_rels/slide17.xml.rels><?xml version="1.0" encoding="UTF-8" standalone="no" ?>
<Relationships xmlns="http://schemas.openxmlformats.org/package/2006/relationships">
  <Relationship Id="rId1" Target="../slideLayouts/slideLayout12.xml" Type="http://schemas.openxmlformats.org/officeDocument/2006/relationships/slideLayout"/>
</Relationships>

</file>

<file path=ppt/slides/_rels/slide18.xml.rels><?xml version="1.0" encoding="UTF-8" standalone="no" ?>
<Relationships xmlns="http://schemas.openxmlformats.org/package/2006/relationships">
  <Relationship Id="rId1" Target="../slideLayouts/slideLayout13.xml" Type="http://schemas.openxmlformats.org/officeDocument/2006/relationships/slideLayout"/>
</Relationships>

</file>

<file path=ppt/slides/_rels/slide19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0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1.xml.rels><?xml version="1.0" encoding="UTF-8" standalone="no" ?>
<Relationships xmlns="http://schemas.openxmlformats.org/package/2006/relationships">
  <Relationship Id="rId1" Target="../slideLayouts/slideLayout13.xml" Type="http://schemas.openxmlformats.org/officeDocument/2006/relationships/slideLayout"/>
</Relationships>

</file>

<file path=ppt/slides/_rels/slide22.xml.rels><?xml version="1.0" encoding="UTF-8" standalone="no" ?>
<Relationships xmlns="http://schemas.openxmlformats.org/package/2006/relationships">
  <Relationship Id="rId1" Target="../slideLayouts/slideLayout13.xml" Type="http://schemas.openxmlformats.org/officeDocument/2006/relationships/slideLayout"/>
</Relationships>

</file>

<file path=ppt/slides/_rels/slide23.xml.rels><?xml version="1.0" encoding="UTF-8" standalone="no" ?>
<Relationships xmlns="http://schemas.openxmlformats.org/package/2006/relationships">
  <Relationship Id="rId1" Target="../slideLayouts/slideLayout13.xml" Type="http://schemas.openxmlformats.org/officeDocument/2006/relationships/slideLayout"/>
</Relationships>

</file>

<file path=ppt/slides/_rels/slide24.xml.rels><?xml version="1.0" encoding="UTF-8" standalone="no" ?>
<Relationships xmlns="http://schemas.openxmlformats.org/package/2006/relationships">
  <Relationship Id="rId1" Target="../slideLayouts/slideLayout13.xml" Type="http://schemas.openxmlformats.org/officeDocument/2006/relationships/slideLayout"/>
</Relationships>

</file>

<file path=ppt/slides/_rels/slide25.xml.rels><?xml version="1.0" encoding="UTF-8" standalone="no" ?>
<Relationships xmlns="http://schemas.openxmlformats.org/package/2006/relationships">
  <Relationship Id="rId1" Target="../slideLayouts/slideLayout13.xml" Type="http://schemas.openxmlformats.org/officeDocument/2006/relationships/slideLayout"/>
</Relationships>

</file>

<file path=ppt/slides/_rels/slide26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7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8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29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30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1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2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3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4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5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6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7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8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39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0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1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2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3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4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5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6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7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8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49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0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51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52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53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54.xml.rels><?xml version="1.0" encoding="UTF-8" standalone="no" ?>
<Relationships xmlns="http://schemas.openxmlformats.org/package/2006/relationships">
  <Relationship Id="rId1" Target="../slideLayouts/slideLayout6.xml" Type="http://schemas.openxmlformats.org/officeDocument/2006/relationships/slideLayout"/>
</Relationships>

</file>

<file path=ppt/slides/_rels/slide55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6.xml.rels><?xml version="1.0" encoding="UTF-8" standalone="no" ?>
<Relationships xmlns="http://schemas.openxmlformats.org/package/2006/relationships">
  <Relationship Id="rId1" Target="../slideLayouts/slideLayout2.xml" Type="http://schemas.openxmlformats.org/officeDocument/2006/relationships/slideLayout"/>
</Relationships>

</file>

<file path=ppt/slides/_rels/slide7.xml.rels><?xml version="1.0" encoding="UTF-8" standalone="no" ?>
<Relationships xmlns="http://schemas.openxmlformats.org/package/2006/relationships">
  <Relationship Id="rId1" Target="../slideLayouts/slideLayout1.xml" Type="http://schemas.openxmlformats.org/officeDocument/2006/relationships/slideLayout"/>
</Relationships>

</file>

<file path=ppt/slides/_rels/slide8.xml.rels><?xml version="1.0" encoding="UTF-8" standalone="no" ?>
<Relationships xmlns="http://schemas.openxmlformats.org/package/2006/relationships">
  <Relationship Id="rId1" Target="../slideLayouts/slideLayout1.xml" Type="http://schemas.openxmlformats.org/officeDocument/2006/relationships/slideLayout"/>
</Relationships>

</file>

<file path=ppt/slides/_rels/slide9.xml.rels><?xml version="1.0" encoding="UTF-8" standalone="no" ?>
<Relationships xmlns="http://schemas.openxmlformats.org/package/2006/relationships">
  <Relationship Id="rId1" Target="../slideLayouts/slideLayout1.xml" Type="http://schemas.openxmlformats.org/officeDocument/2006/relationships/slideLayout"/>
</Relationships>

</file>

<file path=ppt/slides/slide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89" name="GroupShape 8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90" name="Shape 9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b="true" sz="4400">
                <a:latin typeface="Times New Roman"/>
                <a:ea typeface="Times New Roman"/>
                <a:cs typeface="Times New Roman"/>
              </a:rPr>
              <a:t>Единство программ и подходов в ДО в условиях единого образовательного пространства</a:t>
            </a:r>
            <a:endParaRPr sz="4400"/>
          </a:p>
        </p:txBody>
      </p:sp>
      <p:sp>
        <p:nvSpPr>
          <p:cNvPr hidden="false" id="91" name="Shape 91"/>
          <p:cNvSpPr txBox="true"/>
          <p:nvPr isPhoto="false">
            <p:ph idx="1" type="sub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  <a:p>
            <a:r>
              <a:t>Майер А.А.</a:t>
            </a:r>
          </a:p>
        </p:txBody>
      </p:sp>
    </p:spTree>
  </p:cSld>
</p:sld>
</file>

<file path=ppt/slides/slide1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16" name="GroupShape 11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17" name="Shape 117"/>
          <p:cNvSpPr txBox="true"/>
          <p:nvPr isPhoto="false"/>
        </p:nvSpPr>
        <p:spPr>
          <a:xfrm flipH="false" flipV="false" rot="0">
            <a:off x="187885" y="303213"/>
            <a:ext cx="5379197" cy="708025"/>
          </a:xfrm>
          <a:prstGeom prst="rect">
            <a:avLst/>
          </a:prstGeom>
          <a:solidFill>
            <a:srgbClr val="0070C0"/>
          </a:solidFill>
          <a:ln w="9525">
            <a:noFill/>
          </a:ln>
        </p:spPr>
        <p:txBody>
          <a:bodyPr anchor="ctr" bIns="45720" lIns="91440" rIns="91440" tIns="45720"/>
          <a:p>
            <a:pPr algn="ctr" indent="0" marL="0"/>
            <a:r>
              <a:rPr sz="3200">
                <a:solidFill>
                  <a:schemeClr val="bg1"/>
                </a:solidFill>
                <a:latin typeface="Arial"/>
                <a:ea typeface="Arial"/>
                <a:cs typeface="Arial"/>
              </a:rPr>
              <a:t>Эволюция </a:t>
            </a:r>
            <a:r>
              <a:rPr sz="3200">
                <a:solidFill>
                  <a:schemeClr val="bg1"/>
                </a:solidFill>
                <a:latin typeface="Arial"/>
                <a:ea typeface="Arial"/>
                <a:cs typeface="Arial"/>
              </a:rPr>
              <a:t>ДО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118" name="Shape 118"/>
          <p:cNvSpPr txBox="false"/>
          <p:nvPr isPhoto="false"/>
        </p:nvSpPr>
        <p:spPr>
          <a:xfrm flipH="false" flipV="false" rot="0">
            <a:off x="1524000" y="1355725"/>
            <a:ext cx="9144000" cy="0"/>
          </a:xfrm>
          <a:prstGeom prst="line">
            <a:avLst/>
          </a:prstGeom>
          <a:ln w="57150">
            <a:solidFill>
              <a:srgbClr val="FE8304"/>
            </a:solidFill>
            <a:prstDash val="solid"/>
          </a:ln>
        </p:spPr>
        <p:style>
          <a:lnRef idx="0"/>
          <a:fillRef idx="0">
            <a:schemeClr val="accent1"/>
          </a:fillRef>
          <a:effectRef idx="0"/>
          <a:fontRef idx="none"/>
        </p:style>
      </p:sp>
      <p:sp>
        <p:nvSpPr>
          <p:cNvPr hidden="false" id="119" name="Shape 119"/>
          <p:cNvSpPr txBox="false"/>
          <p:nvPr isPhoto="false"/>
        </p:nvSpPr>
        <p:spPr>
          <a:xfrm flipH="false" flipV="false" rot="0">
            <a:off x="2351088" y="1700213"/>
            <a:ext cx="5253037" cy="641350"/>
          </a:xfrm>
          <a:prstGeom prst="rect">
            <a:avLst/>
          </a:prstGeom>
          <a:noFill/>
          <a:ln w="9525">
            <a:noFill/>
          </a:ln>
        </p:spPr>
        <p:txBody>
          <a:bodyPr bIns="45720" lIns="91440" rIns="91440" tIns="45720">
            <a:spAutoFit/>
          </a:bodyPr>
          <a:p>
            <a:pPr algn="l" indent="0" marL="0"/>
            <a:endParaRPr sz="3600">
              <a:solidFill>
                <a:schemeClr val="tx1"/>
              </a:solidFill>
              <a:latin typeface="Arial"/>
              <a:ea typeface="Arial"/>
              <a:cs typeface="Arial"/>
            </a:endParaRPr>
          </a:p>
        </p:txBody>
      </p:sp>
      <p:graphicFrame>
        <p:nvGraphicFramePr>
          <p:cNvPr hidden="false" id="120" name="Table 120"/>
          <p:cNvGraphicFramePr/>
          <p:nvPr isPhoto="false"/>
        </p:nvGraphicFramePr>
        <p:xfrm flipH="false" flipV="false" rot="0">
          <a:off x="2063750" y="1341439"/>
          <a:ext cx="8280400" cy="4697413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3168650"/>
                <a:gridCol w="3168650"/>
                <a:gridCol w="1943100"/>
              </a:tblGrid>
              <a:tr h="64770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t>До 1989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t>До 2013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t>С 2014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51130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>
                          <a:latin typeface="Arial"/>
                          <a:ea typeface="Arial"/>
                          <a:cs typeface="Arial"/>
                        </a:rPr>
                        <a:t>Учебно-дисциплинарная</a:t>
                      </a:r>
                      <a:r>
                        <a:rPr>
                          <a:latin typeface="Arial"/>
                          <a:ea typeface="Arial"/>
                          <a:cs typeface="Arial"/>
                        </a:rPr>
                        <a:t> </a:t>
                      </a:r>
                      <a:r>
                        <a:rPr>
                          <a:latin typeface="Arial"/>
                          <a:ea typeface="Arial"/>
                          <a:cs typeface="Arial"/>
                        </a:rPr>
                        <a:t>модель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>
                          <a:latin typeface="Arial"/>
                          <a:ea typeface="Arial"/>
                          <a:cs typeface="Arial"/>
                        </a:rPr>
                        <a:t>Личностно-ориентированная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810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>
                          <a:latin typeface="Arial"/>
                          <a:ea typeface="Arial"/>
                          <a:cs typeface="Arial"/>
                        </a:rPr>
                        <a:t>Детство - недовзрослость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>
                          <a:latin typeface="Arial"/>
                          <a:ea typeface="Arial"/>
                          <a:cs typeface="Arial"/>
                        </a:rPr>
                        <a:t>Уникальность детства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5732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>
                          <a:latin typeface="Arial"/>
                          <a:ea typeface="Arial"/>
                          <a:cs typeface="Arial"/>
                        </a:rPr>
                        <a:t>Подготовка к школе</a:t>
                      </a:r>
                    </a:p>
                    <a:p>
                      <a:pPr indent="0" lvl="0" marL="0">
                        <a:buNone/>
                      </a:p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>
                          <a:latin typeface="Arial"/>
                          <a:ea typeface="Arial"/>
                          <a:cs typeface="Arial"/>
                        </a:rPr>
                        <a:t>Развитие ребенка</a:t>
                      </a:r>
                    </a:p>
                    <a:p>
                      <a:pPr indent="0" lvl="0" marL="0">
                        <a:buNone/>
                      </a:pP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endParaRPr sz="1000"/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1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21" name="GroupShape 12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22" name="Shape 122"/>
          <p:cNvSpPr txBox="true"/>
          <p:nvPr isPhoto="false">
            <p:ph idx="0" type="title"/>
          </p:nvPr>
        </p:nvSpPr>
        <p:spPr>
          <a:xfrm flipH="false" flipV="false" rot="0">
            <a:off x="914400" y="1122363"/>
            <a:ext cx="9753600" cy="2387600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b="true"/>
              <a:t>педагоги</a:t>
            </a:r>
          </a:p>
        </p:txBody>
      </p:sp>
      <p:sp>
        <p:nvSpPr>
          <p:cNvPr hidden="false" id="123" name="Shape 123"/>
          <p:cNvSpPr txBox="true"/>
          <p:nvPr isPhoto="false">
            <p:ph idx="1" type="sub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</p:spTree>
  </p:cSld>
</p:sld>
</file>

<file path=ppt/slides/slide1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24" name="GroupShape 12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25" name="Shape 12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Условия изменений: при самих изменениях </a:t>
            </a:r>
          </a:p>
        </p:txBody>
      </p:sp>
      <p:sp>
        <p:nvSpPr>
          <p:cNvPr hidden="false" id="126" name="Shape 126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  <a:r>
              <a:t>За более чем 150-ти летнюю историю цель ДО не поменялась существенно</a:t>
            </a:r>
          </a:p>
        </p:txBody>
      </p:sp>
    </p:spTree>
  </p:cSld>
</p:sld>
</file>

<file path=ppt/slides/slide1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27" name="GroupShape 12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28" name="Shape 128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Руководитель ДОО</a:t>
            </a:r>
          </a:p>
        </p:txBody>
      </p:sp>
      <p:sp>
        <p:nvSpPr>
          <p:cNvPr hidden="false" id="129" name="Shape 129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  <a:r>
              <a:t>Самый грамотный человек, которому некогда….</a:t>
            </a:r>
          </a:p>
          <a:p>
            <a:pPr indent="0" marL="0">
              <a:buNone/>
            </a:pPr>
            <a:r>
              <a:t>Человек, исполняющий свои обязанности руками…..</a:t>
            </a:r>
          </a:p>
          <a:p>
            <a:pPr indent="0" marL="0">
              <a:buNone/>
            </a:pPr>
            <a:r>
              <a:t>Человек, которого недолюбливает….</a:t>
            </a:r>
          </a:p>
          <a:p>
            <a:pPr indent="0" marL="0">
              <a:buNone/>
            </a:pPr>
          </a:p>
          <a:p>
            <a:pPr indent="0" marL="0">
              <a:buNone/>
            </a:pPr>
          </a:p>
        </p:txBody>
      </p:sp>
    </p:spTree>
  </p:cSld>
</p:sld>
</file>

<file path=ppt/slides/slide1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30" name="GroupShape 13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aphicFrame>
        <p:nvGraphicFramePr>
          <p:cNvPr hidden="false" id="131" name="Table 131"/>
          <p:cNvGraphicFramePr/>
          <p:nvPr isPhoto="false">
            <p:ph idx="1" type="body"/>
          </p:nvPr>
        </p:nvGraphicFramePr>
        <p:xfrm flipH="false" flipV="false" rot="0">
          <a:off x="2706689" y="981075"/>
          <a:ext cx="7205663" cy="4943476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7205663"/>
              </a:tblGrid>
              <a:tr h="71913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0" lvl="0" marL="0">
                        <a:buNone/>
                      </a:pPr>
                      <a:r>
                        <a:rPr sz="3500"/>
                        <a:t>Функции по цели </a:t>
                      </a:r>
                      <a:endParaRPr sz="3500"/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мотивация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планирование 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контроль 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организация 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анализ 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913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регулирование 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hidden="false" id="132" name="Shape 132"/>
          <p:cNvSpPr txBox="true"/>
          <p:nvPr isPhoto="false">
            <p:ph idx="0" type="title"/>
          </p:nvPr>
        </p:nvSpPr>
        <p:spPr>
          <a:xfrm flipH="false" flipV="false" rot="0">
            <a:off x="1992313" y="260351"/>
            <a:ext cx="8229600" cy="600075"/>
          </a:xfrm>
          <a:prstGeom prst="rect">
            <a:avLst/>
          </a:prstGeom>
        </p:spPr>
        <p:txBody>
          <a:bodyPr anchor="ctr">
            <a:normAutofit fontScale="100%" lnSpcReduction="0%"/>
          </a:bodyPr>
          <a:lstStyle>
            <a:defPPr/>
            <a:lvl1pPr lvl="0"/>
          </a:lstStyle>
          <a:p>
            <a:r>
              <a:t>Стратегия управления</a:t>
            </a:r>
          </a:p>
        </p:txBody>
      </p:sp>
    </p:spTree>
  </p:cSld>
</p:sld>
</file>

<file path=ppt/slides/slide1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33" name="GroupShape 13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aphicFrame>
        <p:nvGraphicFramePr>
          <p:cNvPr hidden="false" id="134" name="Table 134"/>
          <p:cNvGraphicFramePr/>
          <p:nvPr isPhoto="false">
            <p:ph idx="1" type="body"/>
          </p:nvPr>
        </p:nvGraphicFramePr>
        <p:xfrm flipH="false" flipV="false" rot="0">
          <a:off x="2706689" y="981075"/>
          <a:ext cx="7205663" cy="4943476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7205663"/>
              </a:tblGrid>
              <a:tr h="71913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0" lvl="0" marL="0">
                        <a:buNone/>
                      </a:pPr>
                      <a:r>
                        <a:rPr sz="3500"/>
                        <a:t>Функции по цели </a:t>
                      </a:r>
                      <a:endParaRPr sz="3500"/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rgbClr val="FF0000"/>
                          </a:solidFill>
                        </a:rPr>
                        <a:t>мотивация</a:t>
                      </a:r>
                      <a:endParaRPr sz="4000">
                        <a:solidFill>
                          <a:srgbClr val="FF0000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 </a:t>
                      </a:r>
                      <a:r>
                        <a:rPr sz="4000">
                          <a:solidFill>
                            <a:srgbClr val="FF0000"/>
                          </a:solidFill>
                        </a:rPr>
                        <a:t>анализ</a:t>
                      </a:r>
                      <a:endParaRPr sz="4000">
                        <a:solidFill>
                          <a:srgbClr val="FF0000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планирование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организация 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rgbClr val="FF0000"/>
                          </a:solidFill>
                        </a:rPr>
                        <a:t> контроль </a:t>
                      </a:r>
                      <a:endParaRPr sz="4000">
                        <a:solidFill>
                          <a:srgbClr val="FF0000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913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4000">
                          <a:solidFill>
                            <a:srgbClr val="FF0000"/>
                          </a:solidFill>
                        </a:rPr>
                        <a:t>регулирование </a:t>
                      </a:r>
                      <a:endParaRPr sz="4000">
                        <a:solidFill>
                          <a:srgbClr val="FF0000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hidden="false" id="135" name="Shape 135"/>
          <p:cNvSpPr txBox="true"/>
          <p:nvPr isPhoto="false">
            <p:ph idx="0" type="title"/>
          </p:nvPr>
        </p:nvSpPr>
        <p:spPr>
          <a:xfrm flipH="false" flipV="false" rot="0">
            <a:off x="1992313" y="260351"/>
            <a:ext cx="8229600" cy="600075"/>
          </a:xfrm>
          <a:prstGeom prst="rect">
            <a:avLst/>
          </a:prstGeom>
        </p:spPr>
        <p:txBody>
          <a:bodyPr anchor="ctr">
            <a:normAutofit fontScale="100%" lnSpcReduction="0%"/>
          </a:bodyPr>
          <a:lstStyle>
            <a:defPPr/>
            <a:lvl1pPr lvl="0"/>
          </a:lstStyle>
          <a:p>
            <a:r>
              <a:t>Стратегия управления</a:t>
            </a:r>
          </a:p>
        </p:txBody>
      </p:sp>
    </p:spTree>
  </p:cSld>
</p:sld>
</file>

<file path=ppt/slides/slide1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36" name="GroupShape 13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37" name="Shape 137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sz="4000"/>
              <a:t>Тактика управления </a:t>
            </a:r>
          </a:p>
        </p:txBody>
      </p:sp>
      <p:graphicFrame>
        <p:nvGraphicFramePr>
          <p:cNvPr hidden="false" id="138" name="Table 138"/>
          <p:cNvGraphicFramePr/>
          <p:nvPr isPhoto="false">
            <p:ph idx="2" type="body"/>
          </p:nvPr>
        </p:nvGraphicFramePr>
        <p:xfrm flipH="false" flipV="false" rot="0">
          <a:off x="2424113" y="1484314"/>
          <a:ext cx="6192837" cy="4947285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6192838"/>
              </a:tblGrid>
              <a:tr h="7143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t>Функции по средствам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43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Оценка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43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Стимулирование 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Исполнение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Коррекция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Прогноз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диагностика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1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39" name="GroupShape 13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40" name="Shape 14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sz="4000"/>
              <a:t>Тактика управления </a:t>
            </a:r>
          </a:p>
        </p:txBody>
      </p:sp>
      <p:graphicFrame>
        <p:nvGraphicFramePr>
          <p:cNvPr hidden="false" id="141" name="Table 141"/>
          <p:cNvGraphicFramePr/>
          <p:nvPr isPhoto="false">
            <p:ph idx="2" type="body"/>
          </p:nvPr>
        </p:nvGraphicFramePr>
        <p:xfrm flipH="false" flipV="false" rot="0">
          <a:off x="2424113" y="1484314"/>
          <a:ext cx="6192837" cy="4947285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6192838"/>
              </a:tblGrid>
              <a:tr h="7143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t>Функции по средствам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43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rgbClr val="FF0000"/>
                          </a:solidFill>
                        </a:rPr>
                        <a:t>Стимулирование</a:t>
                      </a:r>
                      <a:endParaRPr sz="4000">
                        <a:solidFill>
                          <a:srgbClr val="FF0000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43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rgbClr val="FF0000"/>
                          </a:solidFill>
                        </a:rPr>
                        <a:t>диагностика</a:t>
                      </a:r>
                      <a:endParaRPr sz="4000">
                        <a:solidFill>
                          <a:srgbClr val="FF0000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Прогноз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chemeClr val="hlink"/>
                          </a:solidFill>
                        </a:rPr>
                        <a:t>Исполнение</a:t>
                      </a:r>
                      <a:endParaRPr sz="4000">
                        <a:solidFill>
                          <a:schemeClr val="hlink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rgbClr val="FF0000"/>
                          </a:solidFill>
                        </a:rPr>
                        <a:t>Оценка</a:t>
                      </a:r>
                      <a:endParaRPr sz="4000">
                        <a:solidFill>
                          <a:srgbClr val="FF0000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008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just" indent="0" lvl="0" marL="0">
                        <a:buNone/>
                      </a:pPr>
                      <a:r>
                        <a:rPr sz="4000">
                          <a:solidFill>
                            <a:srgbClr val="FF0000"/>
                          </a:solidFill>
                        </a:rPr>
                        <a:t>Коррекция</a:t>
                      </a:r>
                      <a:endParaRPr sz="4000">
                        <a:solidFill>
                          <a:srgbClr val="FF0000"/>
                        </a:solidFill>
                      </a:endParaRP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1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42" name="GroupShape 14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aphicFrame>
        <p:nvGraphicFramePr>
          <p:cNvPr hidden="false" id="143" name="Table 143"/>
          <p:cNvGraphicFramePr/>
          <p:nvPr isPhoto="false">
            <p:ph idx="1" type="body"/>
          </p:nvPr>
        </p:nvGraphicFramePr>
        <p:xfrm flipH="false" flipV="false" rot="0">
          <a:off x="2706688" y="692150"/>
          <a:ext cx="6989761" cy="4873624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3494880"/>
                <a:gridCol w="3494880"/>
              </a:tblGrid>
              <a:tr h="648707">
                <a:tc gridSpan="2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ctr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5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Функции по цели 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true" rowSpan="1" vMerge="false">
                  <a:txBody>
                    <a:bodyPr/>
                    <a:p/>
                  </a:txBody>
                  <a:tcPr anchor="t" anchorCtr="false" marB="45720" marL="91440" marR="91440" marT="45720" vert="horz"/>
                </a:tc>
              </a:tr>
              <a:tr h="701136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4000" u="none">
                          <a:solidFill>
                            <a:schemeClr val="hlink"/>
                          </a:solidFill>
                          <a:latin typeface="Calibri"/>
                          <a:ea typeface="Calibri"/>
                          <a:cs typeface="Calibri"/>
                        </a:rPr>
                        <a:t>мотивация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endParaRPr b="false" baseline="0" cap="none" i="false" strike="noStrike" sz="4000" u="none">
                        <a:solidFill>
                          <a:schemeClr val="hlink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1136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4000" u="none">
                          <a:solidFill>
                            <a:schemeClr val="hlink"/>
                          </a:solidFill>
                          <a:latin typeface="Calibri"/>
                          <a:ea typeface="Calibri"/>
                          <a:cs typeface="Calibri"/>
                        </a:rPr>
                        <a:t>планирование 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4000" u="none">
                          <a:solidFill>
                            <a:schemeClr val="hlink"/>
                          </a:solidFill>
                          <a:latin typeface="Calibri"/>
                          <a:ea typeface="Calibri"/>
                          <a:cs typeface="Calibri"/>
                        </a:rPr>
                        <a:t>План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1136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4000" u="none">
                          <a:solidFill>
                            <a:schemeClr val="hlink"/>
                          </a:solidFill>
                          <a:latin typeface="Calibri"/>
                          <a:ea typeface="Calibri"/>
                          <a:cs typeface="Calibri"/>
                        </a:rPr>
                        <a:t>контроль 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4000" u="none">
                          <a:solidFill>
                            <a:schemeClr val="hlink"/>
                          </a:solidFill>
                          <a:latin typeface="Calibri"/>
                          <a:ea typeface="Calibri"/>
                          <a:cs typeface="Calibri"/>
                        </a:rPr>
                        <a:t>Исполнение 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1136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4000" u="none">
                          <a:solidFill>
                            <a:schemeClr val="hlink"/>
                          </a:solidFill>
                          <a:latin typeface="Calibri"/>
                          <a:ea typeface="Calibri"/>
                          <a:cs typeface="Calibri"/>
                        </a:rPr>
                        <a:t>организация 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4000" u="none">
                          <a:solidFill>
                            <a:schemeClr val="hlink"/>
                          </a:solidFill>
                          <a:latin typeface="Calibri"/>
                          <a:ea typeface="Calibri"/>
                          <a:cs typeface="Calibri"/>
                        </a:rPr>
                        <a:t>Контроль 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1136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4000" u="none">
                          <a:solidFill>
                            <a:schemeClr val="hlink"/>
                          </a:solidFill>
                          <a:latin typeface="Calibri"/>
                          <a:ea typeface="Calibri"/>
                          <a:cs typeface="Calibri"/>
                        </a:rPr>
                        <a:t>анализ 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endParaRPr b="false" baseline="0" cap="none" i="false" strike="noStrike" sz="4000" u="none">
                        <a:solidFill>
                          <a:schemeClr val="hlink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19237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4000" u="none">
                          <a:solidFill>
                            <a:schemeClr val="hlink"/>
                          </a:solidFill>
                          <a:latin typeface="Calibri"/>
                          <a:ea typeface="Calibri"/>
                          <a:cs typeface="Calibri"/>
                        </a:rPr>
                        <a:t>регулирование </a:t>
                      </a: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endParaRPr b="false" baseline="0" cap="none" i="false" strike="noStrike" sz="4000" u="none">
                        <a:solidFill>
                          <a:schemeClr val="hlink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6" marL="91441" marR="91441" marT="45726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1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44" name="GroupShape 14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45" name="Shape 14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Цели и средства инновационного развития</a:t>
            </a:r>
          </a:p>
        </p:txBody>
      </p:sp>
      <p:sp>
        <p:nvSpPr>
          <p:cNvPr hidden="false" id="146" name="Shape 146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Мотивационно-стимулирующая</a:t>
            </a:r>
          </a:p>
          <a:p>
            <a:r>
              <a:t>Аналитико-диагностическая</a:t>
            </a:r>
          </a:p>
          <a:p>
            <a:r>
              <a:t>Планово-прогностическая</a:t>
            </a:r>
          </a:p>
          <a:p>
            <a:r>
              <a:t>Организационно-исполнительная</a:t>
            </a:r>
          </a:p>
          <a:p>
            <a:r>
              <a:t>Контрольно-оценочная</a:t>
            </a:r>
          </a:p>
          <a:p>
            <a:r>
              <a:t>Регулятивно-коррекционная </a:t>
            </a:r>
          </a:p>
          <a:p/>
        </p:txBody>
      </p:sp>
    </p:spTree>
  </p:cSld>
</p:sld>
</file>

<file path=ppt/slides/slide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92" name="GroupShape 9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93" name="Shape 93"/>
          <p:cNvSpPr txBox="true"/>
          <p:nvPr isPhoto="false">
            <p:ph idx="0" type="title"/>
          </p:nvPr>
        </p:nvSpPr>
        <p:spPr>
          <a:xfrm flipH="false" flipV="false" rot="0">
            <a:off x="838200" y="365126"/>
            <a:ext cx="10515600" cy="585878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t>Основные вопросы </a:t>
            </a:r>
          </a:p>
        </p:txBody>
      </p:sp>
      <p:sp>
        <p:nvSpPr>
          <p:cNvPr hidden="false" id="94" name="Shape 94"/>
          <p:cNvSpPr txBox="true"/>
          <p:nvPr isPhoto="false">
            <p:ph idx="1" type="body"/>
          </p:nvPr>
        </p:nvSpPr>
        <p:spPr>
          <a:xfrm flipH="false" flipV="false" rot="0">
            <a:off x="838200" y="1107424"/>
            <a:ext cx="10515600" cy="4351338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-514350" marL="514350">
              <a:buFont typeface="+mn-lt"/>
              <a:buAutoNum startAt="1" type="arabicPeriod"/>
            </a:pPr>
            <a:r>
              <a:rPr sz="3600">
                <a:latin typeface="Times New Roman"/>
                <a:ea typeface="Times New Roman"/>
                <a:cs typeface="Times New Roman"/>
              </a:rPr>
              <a:t>Особенности современного ДО: в поисках утраченной методики</a:t>
            </a:r>
          </a:p>
          <a:p>
            <a:pPr indent="-514350" marL="514350">
              <a:buFont typeface="+mn-lt"/>
              <a:buAutoNum startAt="1" type="arabicPeriod"/>
            </a:pPr>
            <a:r>
              <a:rPr sz="3600">
                <a:latin typeface="Times New Roman"/>
                <a:ea typeface="Times New Roman"/>
                <a:cs typeface="Times New Roman"/>
              </a:rPr>
              <a:t>Педагоги</a:t>
            </a:r>
          </a:p>
          <a:p>
            <a:pPr indent="-514350" marL="514350">
              <a:buFont typeface="+mn-lt"/>
              <a:buAutoNum startAt="1" type="arabicPeriod"/>
            </a:pPr>
            <a:r>
              <a:rPr sz="3600">
                <a:latin typeface="Times New Roman"/>
                <a:ea typeface="Times New Roman"/>
                <a:cs typeface="Times New Roman"/>
              </a:rPr>
              <a:t>Дети</a:t>
            </a:r>
          </a:p>
          <a:p>
            <a:pPr indent="-514350" marL="514350">
              <a:buFont typeface="+mn-lt"/>
              <a:buAutoNum startAt="1" type="arabicPeriod"/>
            </a:pPr>
            <a:r>
              <a:rPr sz="3600">
                <a:solidFill>
                  <a:srgbClr val="000000"/>
                </a:solidFill>
                <a:latin typeface="Times New Roman"/>
                <a:ea typeface="Times New Roman"/>
                <a:cs typeface="Times New Roman"/>
              </a:rPr>
              <a:t>Родители</a:t>
            </a:r>
          </a:p>
        </p:txBody>
      </p:sp>
    </p:spTree>
  </p:cSld>
</p:sld>
</file>

<file path=ppt/slides/slide2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47" name="GroupShape 14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48" name="Shape 148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Определение уровня и характера развития ОО с опорой на </a:t>
            </a:r>
            <a:r>
              <a:t>специфику управления</a:t>
            </a:r>
          </a:p>
        </p:txBody>
      </p:sp>
      <p:sp>
        <p:nvSpPr>
          <p:cNvPr hidden="false" id="149" name="Shape 149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/>
        </p:txBody>
      </p:sp>
    </p:spTree>
  </p:cSld>
</p:sld>
</file>

<file path=ppt/slides/slide2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50" name="GroupShape 15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aphicFrame>
        <p:nvGraphicFramePr>
          <p:cNvPr hidden="false" id="151" name="Table 151"/>
          <p:cNvGraphicFramePr/>
          <p:nvPr isPhoto="false">
            <p:ph idx="1" type="body"/>
          </p:nvPr>
        </p:nvGraphicFramePr>
        <p:xfrm flipH="false" flipV="false" rot="0">
          <a:off x="1981200" y="476251"/>
          <a:ext cx="8229600" cy="5694363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5986463"/>
                <a:gridCol w="2243137"/>
              </a:tblGrid>
              <a:tr h="1457041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Показатель</a:t>
                      </a:r>
                    </a:p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true" baseline="0" cap="none" i="tru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УРОВНИ СОЦИАЛЬНОГО ЗАКАЗА / СУБЪЕКТНЫЙ СОСТАВ</a:t>
                      </a: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</a:p>
                  </a:txBody>
                  <a:tcPr anchor="t" anchorCtr="false" marB="45723" marL="91440" marR="91440" marT="4572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оценка</a:t>
                      </a:r>
                    </a:p>
                  </a:txBody>
                  <a:tcPr anchor="t" anchorCtr="false" marB="45723" marL="91440" marR="91440" marT="4572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97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Государство</a:t>
                      </a:r>
                    </a:p>
                  </a:txBody>
                  <a:tcPr anchor="t" anchorCtr="false" marB="45723" marL="91440" marR="91440" marT="4572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1</a:t>
                      </a:r>
                    </a:p>
                  </a:txBody>
                  <a:tcPr anchor="t" anchorCtr="false" marB="45723" marL="91440" marR="91440" marT="4572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1382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Общество</a:t>
                      </a:r>
                    </a:p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endParaRPr b="false" baseline="0" cap="none" i="false" strike="noStrike" sz="3200" u="none">
                        <a:solidFill>
                          <a:schemeClr val="tx1"/>
                        </a:solidFill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45723" marL="91440" marR="91440" marT="4572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2</a:t>
                      </a:r>
                    </a:p>
                  </a:txBody>
                  <a:tcPr anchor="t" anchorCtr="false" marB="45723" marL="91440" marR="91440" marT="4572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97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Личность</a:t>
                      </a:r>
                    </a:p>
                  </a:txBody>
                  <a:tcPr anchor="t" anchorCtr="false" marB="45723" marL="91440" marR="91440" marT="4572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3</a:t>
                      </a:r>
                    </a:p>
                  </a:txBody>
                  <a:tcPr anchor="t" anchorCtr="false" marB="45723" marL="91440" marR="91440" marT="4572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2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52" name="GroupShape 15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aphicFrame>
        <p:nvGraphicFramePr>
          <p:cNvPr hidden="false" id="153" name="Table 153"/>
          <p:cNvGraphicFramePr/>
          <p:nvPr isPhoto="false">
            <p:ph idx="1" type="body"/>
          </p:nvPr>
        </p:nvGraphicFramePr>
        <p:xfrm flipH="false" flipV="false" rot="0">
          <a:off x="1981200" y="476251"/>
          <a:ext cx="8229600" cy="5649913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5986463"/>
                <a:gridCol w="2243137"/>
              </a:tblGrid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Показатель</a:t>
                      </a:r>
                    </a:p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tru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УПРАВЛЕНИЕ</a:t>
                      </a: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оценка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Традиционное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1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12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Соуправление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2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Самоуправление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3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2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54" name="GroupShape 15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aphicFrame>
        <p:nvGraphicFramePr>
          <p:cNvPr hidden="false" id="155" name="Table 155"/>
          <p:cNvGraphicFramePr/>
          <p:nvPr isPhoto="false">
            <p:ph idx="1" type="body"/>
          </p:nvPr>
        </p:nvGraphicFramePr>
        <p:xfrm flipH="false" flipV="false" rot="0">
          <a:off x="1981200" y="476251"/>
          <a:ext cx="8229600" cy="5649913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5986463"/>
                <a:gridCol w="2243137"/>
              </a:tblGrid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Показатель</a:t>
                      </a:r>
                    </a:p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tru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ЭТАП РАЗВИТИЯ</a:t>
                      </a: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оценка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Адаптация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1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12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Интеграция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2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Индивидуализация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3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2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56" name="GroupShape 15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aphicFrame>
        <p:nvGraphicFramePr>
          <p:cNvPr hidden="false" id="157" name="Table 157"/>
          <p:cNvGraphicFramePr/>
          <p:nvPr isPhoto="false">
            <p:ph idx="1" type="body"/>
          </p:nvPr>
        </p:nvGraphicFramePr>
        <p:xfrm flipH="false" flipV="false" rot="0">
          <a:off x="1981200" y="476251"/>
          <a:ext cx="8229600" cy="5649913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5986463"/>
                <a:gridCol w="2243137"/>
              </a:tblGrid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Показатель</a:t>
                      </a:r>
                    </a:p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tru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ХАРАКТЕР ДЕЯТЕЛЬНОСТИ</a:t>
                      </a: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оценка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Репродуктивный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1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12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Продуктивный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2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Инновационный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3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2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58" name="GroupShape 15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aphicFrame>
        <p:nvGraphicFramePr>
          <p:cNvPr hidden="false" id="159" name="Table 159"/>
          <p:cNvGraphicFramePr/>
          <p:nvPr isPhoto="false">
            <p:ph idx="1" type="body"/>
          </p:nvPr>
        </p:nvGraphicFramePr>
        <p:xfrm flipH="false" flipV="false" rot="0">
          <a:off x="1981200" y="476251"/>
          <a:ext cx="8229600" cy="5649913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5986463"/>
                <a:gridCol w="2243137"/>
              </a:tblGrid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Показатель</a:t>
                      </a:r>
                    </a:p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tru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УРОВЕНЬ РАЗВИТИЯ</a:t>
                      </a: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 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оценка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Объект-субъект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1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1288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Субъект-личность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2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41287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32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Личность-индивидуальность</a:t>
                      </a:r>
                    </a:p>
                  </a:txBody>
                  <a:tcPr anchor="t" anchorCtr="false" marB="45720" marL="91440" marR="91440" marT="45720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buNone/>
                      </a:pPr>
                      <a:r>
                        <a:rPr b="false" baseline="0" cap="none" i="false" strike="noStrike" sz="2800" u="none">
                          <a:solidFill>
                            <a:schemeClr val="tx1"/>
                          </a:solidFill>
                          <a:latin typeface="Calibri"/>
                          <a:ea typeface="Calibri"/>
                          <a:cs typeface="Calibri"/>
                        </a:rPr>
                        <a:t>3</a:t>
                      </a:r>
                    </a:p>
                  </a:txBody>
                  <a:tcPr anchor="t" anchorCtr="false" marB="45720" marL="91440" marR="91440" marT="45720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</p:sld>
</file>

<file path=ppt/slides/slide2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60" name="GroupShape 16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61" name="Shape 161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Уровни развития </a:t>
            </a:r>
          </a:p>
        </p:txBody>
      </p:sp>
      <p:sp>
        <p:nvSpPr>
          <p:cNvPr hidden="false" id="162" name="Shape 162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sz="4000"/>
              <a:t>5-8 баллов - функционирование</a:t>
            </a:r>
          </a:p>
          <a:p>
            <a:r>
              <a:rPr sz="4000"/>
              <a:t>9-12 – функционирование с элементами новизны </a:t>
            </a:r>
          </a:p>
          <a:p>
            <a:r>
              <a:rPr sz="4000"/>
              <a:t>13-15- развитие</a:t>
            </a:r>
          </a:p>
        </p:txBody>
      </p:sp>
    </p:spTree>
  </p:cSld>
</p:sld>
</file>

<file path=ppt/slides/slide2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63" name="GroupShape 16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64" name="Shape 164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Чем: коллектив </a:t>
            </a:r>
            <a:r>
              <a:t>vs </a:t>
            </a:r>
            <a:r>
              <a:t>команда</a:t>
            </a:r>
          </a:p>
        </p:txBody>
      </p:sp>
      <p:sp>
        <p:nvSpPr>
          <p:cNvPr hidden="false" id="165" name="Shape 165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800"/>
              <a:t>Женский разновозрастный коллектив</a:t>
            </a:r>
          </a:p>
        </p:txBody>
      </p:sp>
    </p:spTree>
  </p:cSld>
</p:sld>
</file>

<file path=ppt/slides/slide2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66" name="GroupShape 16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67" name="Shape 167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Чем: коллектив </a:t>
            </a:r>
            <a:r>
              <a:t>vs </a:t>
            </a:r>
            <a:r>
              <a:t>команда</a:t>
            </a:r>
          </a:p>
        </p:txBody>
      </p:sp>
      <p:sp>
        <p:nvSpPr>
          <p:cNvPr hidden="false" id="168" name="Shape 168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800"/>
              <a:t>Женский разновозрастный коллектив</a:t>
            </a:r>
          </a:p>
        </p:txBody>
      </p:sp>
      <p:sp>
        <p:nvSpPr>
          <p:cNvPr hidden="false" id="169" name="Shape 169"/>
          <p:cNvSpPr txBox="false"/>
          <p:nvPr isPhoto="false"/>
        </p:nvSpPr>
        <p:spPr>
          <a:xfrm flipH="false" flipV="false" rot="0">
            <a:off x="740080" y="2146627"/>
            <a:ext cx="10134107" cy="58690"/>
          </a:xfrm>
          <a:prstGeom prst="line">
            <a:avLst/>
          </a:prstGeom>
          <a:ln w="63500">
            <a:solidFill>
              <a:srgbClr val="FF0000"/>
            </a:solidFill>
            <a:prstDash val="solid"/>
            <a:headEnd len="med" type="none" w="med"/>
            <a:tailEnd len="med" type="none" w="med"/>
          </a:ln>
        </p:spPr>
      </p:sp>
    </p:spTree>
  </p:cSld>
</p:sld>
</file>

<file path=ppt/slides/slide2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70" name="GroupShape 17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71" name="Shape 171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sz="3200"/>
              <a:t>«раскол» педагогического сообщества: способы реакции коллектива на новшества</a:t>
            </a:r>
          </a:p>
        </p:txBody>
      </p:sp>
      <p:sp>
        <p:nvSpPr>
          <p:cNvPr hidden="false" id="172" name="Shape 172"/>
          <p:cNvSpPr txBox="true"/>
          <p:nvPr isPhoto="false">
            <p:ph idx="1" type="body"/>
          </p:nvPr>
        </p:nvSpPr>
        <p:spPr>
          <a:xfrm flipH="false" flipV="false" rot="0">
            <a:off x="1981200" y="2060575"/>
            <a:ext cx="8229600" cy="406558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5-7 % «ярые» (открытые) сторонники</a:t>
            </a:r>
          </a:p>
          <a:p>
            <a:r>
              <a:t>5-7 «ярые» (открытые) противники</a:t>
            </a:r>
          </a:p>
          <a:p>
            <a:r>
              <a:t>10-15 % «сочувствующие» (скрытые сторонники)</a:t>
            </a:r>
          </a:p>
          <a:p>
            <a:r>
              <a:t>10-15 % скрытые противники</a:t>
            </a:r>
          </a:p>
          <a:p>
            <a:r>
              <a:t>50-70 % «болото»</a:t>
            </a:r>
          </a:p>
          <a:p/>
        </p:txBody>
      </p:sp>
    </p:spTree>
  </p:cSld>
</p:sld>
</file>

<file path=ppt/slides/slide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95" name="GroupShape 9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96" name="Shape 96"/>
          <p:cNvSpPr txBox="true"/>
          <p:nvPr isPhoto="false"/>
        </p:nvSpPr>
        <p:spPr>
          <a:xfrm flipH="false" flipV="false" rot="0">
            <a:off x="659704" y="391531"/>
            <a:ext cx="10872591" cy="1323439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1. Система ДОО (дети, условия, педагоги, родители)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hidden="false" id="97" name="Shape 97"/>
          <p:cNvSpPr txBox="true"/>
          <p:nvPr isPhoto="false"/>
        </p:nvSpPr>
        <p:spPr>
          <a:xfrm flipH="false" flipV="false" rot="0">
            <a:off x="498954" y="2234945"/>
            <a:ext cx="10872591" cy="2554544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Что изменилось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 в детском саду для </a:t>
            </a:r>
            <a:endParaRPr sz="4000">
              <a:solidFill>
                <a:schemeClr val="tx1"/>
              </a:solidFill>
              <a:latin typeface="Arial"/>
              <a:ea typeface="Arial"/>
              <a:cs typeface="Arial"/>
            </a:endParaRPr>
          </a:p>
          <a:p>
            <a:pPr algn="l" indent="0" marL="0"/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- 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педагогов 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?</a:t>
            </a:r>
            <a:endParaRPr sz="4000">
              <a:solidFill>
                <a:schemeClr val="tx1"/>
              </a:solidFill>
              <a:latin typeface="Arial"/>
              <a:ea typeface="Arial"/>
              <a:cs typeface="Arial"/>
            </a:endParaRPr>
          </a:p>
          <a:p>
            <a:pPr algn="l" indent="0" marL="0"/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- 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детей 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?</a:t>
            </a:r>
            <a:endParaRPr sz="4000">
              <a:solidFill>
                <a:schemeClr val="tx1"/>
              </a:solidFill>
              <a:latin typeface="Arial"/>
              <a:ea typeface="Arial"/>
              <a:cs typeface="Arial"/>
            </a:endParaRPr>
          </a:p>
          <a:p>
            <a:pPr algn="l" indent="0" marL="0"/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- 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родителей </a:t>
            </a:r>
            <a:r>
              <a:rPr sz="4000">
                <a:solidFill>
                  <a:schemeClr val="tx1"/>
                </a:solidFill>
                <a:latin typeface="Arial"/>
                <a:ea typeface="Arial"/>
                <a:cs typeface="Arial"/>
              </a:rPr>
              <a:t>?</a:t>
            </a:r>
            <a:endParaRPr sz="4000">
              <a:solidFill>
                <a:schemeClr val="tx1"/>
              </a:solidFill>
              <a:latin typeface="Arial"/>
              <a:ea typeface="Arial"/>
              <a:cs typeface="Arial"/>
            </a:endParaRPr>
          </a:p>
        </p:txBody>
      </p:sp>
    </p:spTree>
  </p:cSld>
</p:sld>
</file>

<file path=ppt/slides/slide3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73" name="GroupShape 17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74" name="Shape 174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стратегия руководства</a:t>
            </a:r>
          </a:p>
        </p:txBody>
      </p:sp>
      <p:sp>
        <p:nvSpPr>
          <p:cNvPr hidden="false" id="175" name="Shape 175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  <a:r>
              <a:t>цель </a:t>
            </a:r>
          </a:p>
          <a:p>
            <a:pPr indent="0" marL="0">
              <a:buNone/>
            </a:pPr>
          </a:p>
          <a:p>
            <a:pPr indent="0" marL="0">
              <a:buNone/>
            </a:pPr>
            <a:r>
              <a:rPr b="true"/>
              <a:t>перестать быть нужным коллективу </a:t>
            </a:r>
            <a:r>
              <a:rPr>
                <a:solidFill>
                  <a:srgbClr val="FF0000"/>
                </a:solidFill>
              </a:rPr>
              <a:t>(чтобы заработало «болото»)</a:t>
            </a:r>
          </a:p>
          <a:p>
            <a:pPr indent="0" marL="0">
              <a:buNone/>
            </a:pPr>
            <a:r>
              <a:t>(обеспечить </a:t>
            </a:r>
            <a:r>
              <a:t>необхоимые</a:t>
            </a:r>
            <a:r>
              <a:t> условия для автономной работы сотрудников в пределах своих компетенций и на основе своих компетентностей)</a:t>
            </a:r>
          </a:p>
        </p:txBody>
      </p:sp>
    </p:spTree>
  </p:cSld>
</p:sld>
</file>

<file path=ppt/slides/slide3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76" name="GroupShape 17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77" name="Shape 177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Зам руководителя (методист, </a:t>
            </a:r>
            <a:r>
              <a:t>ст</a:t>
            </a:r>
            <a:r>
              <a:t> воспитатель)</a:t>
            </a:r>
          </a:p>
        </p:txBody>
      </p:sp>
      <p:sp>
        <p:nvSpPr>
          <p:cNvPr hidden="false" id="178" name="Shape 178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Человек, отвечающий за все, что не сделал….</a:t>
            </a:r>
          </a:p>
          <a:p>
            <a:r>
              <a:t>Человек, делающий все вместо ….</a:t>
            </a:r>
          </a:p>
          <a:p>
            <a:r>
              <a:t>Человек, которого недолюбливает….</a:t>
            </a:r>
          </a:p>
        </p:txBody>
      </p:sp>
    </p:spTree>
  </p:cSld>
</p:sld>
</file>

<file path=ppt/slides/slide3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79" name="GroupShape 17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80" name="Shape 180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b="true"/>
              <a:t>Отличие методиста от воспитателя</a:t>
            </a:r>
            <a:endParaRPr b="true"/>
          </a:p>
        </p:txBody>
      </p:sp>
      <p:sp>
        <p:nvSpPr>
          <p:cNvPr hidden="false" id="181" name="Shape 181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algn="ctr">
              <a:buNone/>
            </a:pPr>
            <a:r>
              <a:rPr b="true" sz="4000"/>
              <a:t>1/Он может помочь</a:t>
            </a:r>
          </a:p>
          <a:p>
            <a:pPr algn="ctr">
              <a:buNone/>
            </a:pPr>
            <a:r>
              <a:rPr b="true" sz="4000"/>
              <a:t>2/Он хочет помочь</a:t>
            </a:r>
          </a:p>
          <a:p>
            <a:pPr algn="ctr">
              <a:buNone/>
            </a:pPr>
            <a:r>
              <a:rPr b="true" sz="4000"/>
              <a:t>3/Он готов помочь</a:t>
            </a:r>
            <a:endParaRPr b="true" sz="4000"/>
          </a:p>
        </p:txBody>
      </p:sp>
    </p:spTree>
  </p:cSld>
</p:sld>
</file>

<file path=ppt/slides/slide3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82" name="GroupShape 18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83" name="Shape 183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b="true"/>
              <a:t>Отличие методиста от воспитателя</a:t>
            </a:r>
            <a:endParaRPr b="true"/>
          </a:p>
        </p:txBody>
      </p:sp>
      <p:sp>
        <p:nvSpPr>
          <p:cNvPr hidden="false" id="184" name="Shape 184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algn="ctr">
              <a:buNone/>
            </a:pPr>
            <a:r>
              <a:rPr b="true" sz="4000"/>
              <a:t>1/Он может помочь</a:t>
            </a:r>
          </a:p>
        </p:txBody>
      </p:sp>
    </p:spTree>
  </p:cSld>
</p:sld>
</file>

<file path=ppt/slides/slide3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85" name="GroupShape 18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86" name="Shape 186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b="true"/>
              <a:t>Отличие методиста от заведующего</a:t>
            </a:r>
            <a:endParaRPr b="true"/>
          </a:p>
        </p:txBody>
      </p:sp>
      <p:sp>
        <p:nvSpPr>
          <p:cNvPr hidden="false" id="187" name="Shape 187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algn="ctr">
              <a:buNone/>
            </a:pPr>
            <a:r>
              <a:rPr b="true" sz="4000"/>
              <a:t>1/Он хочет помочь</a:t>
            </a:r>
          </a:p>
          <a:p>
            <a:pPr algn="ctr">
              <a:buNone/>
            </a:pPr>
            <a:r>
              <a:rPr b="true" sz="4000"/>
              <a:t>2/Он не может помочь</a:t>
            </a:r>
          </a:p>
        </p:txBody>
      </p:sp>
    </p:spTree>
  </p:cSld>
</p:sld>
</file>

<file path=ppt/slides/slide3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88" name="GroupShape 18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89" name="Shape 189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b="true"/>
              <a:t>Отличие методиста от заведующего</a:t>
            </a:r>
            <a:endParaRPr b="true"/>
          </a:p>
        </p:txBody>
      </p:sp>
      <p:sp>
        <p:nvSpPr>
          <p:cNvPr hidden="false" id="190" name="Shape 190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algn="ctr">
              <a:buNone/>
            </a:pPr>
            <a:r>
              <a:rPr b="true" sz="4000"/>
              <a:t>1/Он хочет помочь</a:t>
            </a:r>
          </a:p>
        </p:txBody>
      </p:sp>
    </p:spTree>
  </p:cSld>
</p:sld>
</file>

<file path=ppt/slides/slide3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91" name="GroupShape 19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92" name="Shape 192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b="true"/>
              <a:t>методист</a:t>
            </a:r>
            <a:endParaRPr b="true"/>
          </a:p>
        </p:txBody>
      </p:sp>
      <p:sp>
        <p:nvSpPr>
          <p:cNvPr hidden="false" id="193" name="Shape 193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algn="ctr">
              <a:buNone/>
            </a:pPr>
            <a:r>
              <a:rPr b="true" sz="4000"/>
              <a:t>Хочет </a:t>
            </a:r>
          </a:p>
          <a:p>
            <a:pPr algn="ctr">
              <a:buNone/>
            </a:pPr>
            <a:r>
              <a:rPr b="true" sz="4000"/>
              <a:t>Может</a:t>
            </a:r>
          </a:p>
          <a:p>
            <a:pPr algn="ctr">
              <a:buNone/>
            </a:pPr>
            <a:r>
              <a:rPr b="true" sz="4000"/>
              <a:t>Помогает </a:t>
            </a:r>
          </a:p>
        </p:txBody>
      </p:sp>
    </p:spTree>
  </p:cSld>
</p:sld>
</file>

<file path=ppt/slides/slide3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94" name="GroupShape 19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95" name="Shape 19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 anchor="ctr"/>
          <a:lstStyle>
            <a:defPPr/>
            <a:lvl1pPr lvl="0"/>
          </a:lstStyle>
          <a:p>
            <a:r>
              <a:rPr b="true"/>
              <a:t>«хороший» методист</a:t>
            </a:r>
            <a:endParaRPr b="true"/>
          </a:p>
        </p:txBody>
      </p:sp>
      <p:sp>
        <p:nvSpPr>
          <p:cNvPr hidden="false" id="196" name="Shape 196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algn="ctr">
              <a:buNone/>
            </a:pPr>
            <a:r>
              <a:rPr b="true" sz="4000"/>
              <a:t>1/знает «как надо»</a:t>
            </a:r>
          </a:p>
          <a:p>
            <a:pPr algn="ctr">
              <a:buNone/>
            </a:pPr>
            <a:r>
              <a:rPr b="true" sz="4000"/>
              <a:t>2/знает «как не надо»</a:t>
            </a:r>
          </a:p>
          <a:p>
            <a:pPr algn="ctr">
              <a:buNone/>
            </a:pPr>
            <a:r>
              <a:rPr b="true" sz="4000"/>
              <a:t>3/ способен отличить «1/» от «2/»</a:t>
            </a:r>
          </a:p>
        </p:txBody>
      </p:sp>
    </p:spTree>
  </p:cSld>
</p:sld>
</file>

<file path=ppt/slides/slide3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97" name="GroupShape 19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98" name="Shape 198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Воспитатель </a:t>
            </a:r>
          </a:p>
        </p:txBody>
      </p:sp>
      <p:sp>
        <p:nvSpPr>
          <p:cNvPr hidden="false" id="199" name="Shape 199"/>
          <p:cNvSpPr txBox="true"/>
          <p:nvPr isPhoto="false">
            <p:ph idx="1" type="body"/>
          </p:nvPr>
        </p:nvSpPr>
        <p:spPr>
          <a:xfrm flipH="false" flipV="false" rot="0">
            <a:off x="805841" y="1900781"/>
            <a:ext cx="10515600" cy="4351338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Человек, научившийся работать с 30 детьми, и разучившийся…</a:t>
            </a:r>
          </a:p>
          <a:p>
            <a:r>
              <a:t>Воспитатель – человек, который балансирует между профессиональным заболеванием и ….</a:t>
            </a:r>
          </a:p>
          <a:p>
            <a:r>
              <a:t>Воспитатель – человек, который вынужден часто «выходить» из себя и …    </a:t>
            </a:r>
          </a:p>
          <a:p>
            <a:r>
              <a:t>Человек, который делает все вместо…</a:t>
            </a:r>
          </a:p>
          <a:p>
            <a:r>
              <a:t>Человек, который недолюбливает….</a:t>
            </a:r>
          </a:p>
        </p:txBody>
      </p:sp>
    </p:spTree>
  </p:cSld>
</p:sld>
</file>

<file path=ppt/slides/slide3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00" name="GroupShape 20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01" name="Shape 201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Родитель </a:t>
            </a:r>
          </a:p>
        </p:txBody>
      </p:sp>
      <p:sp>
        <p:nvSpPr>
          <p:cNvPr hidden="false" id="202" name="Shape 202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Человек, который решет свои проблемы за счет…</a:t>
            </a:r>
          </a:p>
          <a:p/>
        </p:txBody>
      </p:sp>
    </p:spTree>
  </p:cSld>
</p:sld>
</file>

<file path=ppt/slides/slide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98" name="GroupShape 9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99" name="Shape 99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sz="4400"/>
              <a:t>Общности </a:t>
            </a:r>
          </a:p>
        </p:txBody>
      </p:sp>
      <p:graphicFrame>
        <p:nvGraphicFramePr>
          <p:cNvPr hidden="false" id="100" name="Table 100"/>
          <p:cNvGraphicFramePr/>
          <p:nvPr isPhoto="false">
            <p:ph idx="1" type="body"/>
          </p:nvPr>
        </p:nvGraphicFramePr>
        <p:xfrm flipH="false" flipV="false" rot="0">
          <a:off x="581192" y="2639299"/>
          <a:ext cx="10515598" cy="3413759"/>
        </p:xfrm>
        <a:graphic>
          <a:graphicData uri="http://schemas.openxmlformats.org/drawingml/2006/table">
            <a:tbl>
              <a:tblPr bandCol="false" bandRow="true" firstCol="false" firstRow="true" lastCol="false" lastRow="false"/>
              <a:tblGrid>
                <a:gridCol w="2488474"/>
                <a:gridCol w="2656115"/>
                <a:gridCol w="2325188"/>
                <a:gridCol w="3045821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4000"/>
                        <a:t>Педагоги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4000"/>
                        <a:t>Дети 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4000"/>
                        <a:t>Родители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5052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4000"/>
                        <a:t>1 должны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</a:tr>
              <a:tr h="35052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4000"/>
                        <a:t>2 обязаны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4000"/>
                        <a:t>3 имеют право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4000"/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4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03" name="GroupShape 20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04" name="Shape 204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b="true">
                <a:solidFill>
                  <a:srgbClr val="0070C0"/>
                </a:solidFill>
              </a:rPr>
              <a:t>Готовность к изменениям</a:t>
            </a:r>
          </a:p>
        </p:txBody>
      </p:sp>
      <p:sp>
        <p:nvSpPr>
          <p:cNvPr hidden="false" id="205" name="Shape 205"/>
          <p:cNvSpPr txBox="true"/>
          <p:nvPr isPhoto="false">
            <p:ph idx="1" type="body"/>
          </p:nvPr>
        </p:nvSpPr>
        <p:spPr>
          <a:xfrm flipH="false" flipV="false" rot="0">
            <a:off x="838200" y="1690688"/>
            <a:ext cx="10515600" cy="4351337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000">
                <a:latin typeface="Times New Roman"/>
                <a:ea typeface="Times New Roman"/>
                <a:cs typeface="Times New Roman"/>
              </a:rPr>
              <a:t>реализованный ресурс профессионального развития в ответ на значимые </a:t>
            </a:r>
            <a:r>
              <a:rPr sz="40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вызовы</a:t>
            </a: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r>
              <a:rPr sz="40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Upd</a:t>
            </a:r>
            <a:r>
              <a:rPr sz="40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 </a:t>
            </a:r>
            <a:r>
              <a:rPr sz="40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(хочу/могу/надо)</a:t>
            </a:r>
            <a:endParaRPr sz="4000">
              <a:solidFill>
                <a:srgbClr val="FF0000"/>
              </a:solidFill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r>
              <a:rPr sz="40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1) Мотивация (цель) / в моменте</a:t>
            </a:r>
          </a:p>
          <a:p>
            <a:pPr indent="0" marL="0">
              <a:buNone/>
            </a:pPr>
            <a:r>
              <a:rPr sz="40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2) Компетенция (квалификация (образование+) /в потоке</a:t>
            </a:r>
          </a:p>
          <a:p>
            <a:pPr indent="0" marL="0">
              <a:buNone/>
            </a:pPr>
            <a:r>
              <a:rPr sz="40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3) Дефициты (опыт) / в ресурсе</a:t>
            </a:r>
          </a:p>
          <a:p>
            <a:pPr indent="0" marL="0">
              <a:buNone/>
            </a:pPr>
            <a:endParaRPr sz="4000"/>
          </a:p>
        </p:txBody>
      </p:sp>
    </p:spTree>
  </p:cSld>
</p:sld>
</file>

<file path=ppt/slides/slide4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06" name="GroupShape 206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07" name="Shape 207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1) Распространенные мотивации</a:t>
            </a:r>
          </a:p>
        </p:txBody>
      </p:sp>
      <p:sp>
        <p:nvSpPr>
          <p:cNvPr hidden="false" id="208" name="Shape 208"/>
          <p:cNvSpPr txBox="true"/>
          <p:nvPr isPhoto="false">
            <p:ph idx="1" type="body"/>
          </p:nvPr>
        </p:nvSpPr>
        <p:spPr>
          <a:xfrm flipH="false" flipV="false" rot="0">
            <a:off x="838200" y="1690688"/>
            <a:ext cx="10515600" cy="4351337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/>
          </a:p>
        </p:txBody>
      </p:sp>
      <p:graphicFrame>
        <p:nvGraphicFramePr>
          <p:cNvPr hidden="false" id="209" name="Table 209"/>
          <p:cNvGraphicFramePr/>
          <p:nvPr isPhoto="false"/>
        </p:nvGraphicFramePr>
        <p:xfrm flipH="false" flipV="false" rot="0">
          <a:off x="1497309" y="1690688"/>
          <a:ext cx="8128000" cy="4297679"/>
        </p:xfrm>
        <a:graphic>
          <a:graphicData uri="http://schemas.openxmlformats.org/drawingml/2006/table">
            <a:tbl>
              <a:tblPr bandCol="false" bandRow="true" firstCol="false" firstRow="true" lastCol="false" lastRow="false"/>
              <a:tblGrid>
                <a:gridCol w="4810501"/>
                <a:gridCol w="3317499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целеполагание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Траектории изменений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Ты, Света, выступай, мы тебя поддержим 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Путники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Проходила мимо, зашла и осталась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Спутники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Почему я должна за всех все делать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Попутчики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Мы – команда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Путеводители</a:t>
                      </a: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4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10" name="GroupShape 21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11" name="Shape 211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Распространенные мотивации </a:t>
            </a:r>
            <a:r>
              <a:rPr>
                <a:solidFill>
                  <a:srgbClr val="FF0000"/>
                </a:solidFill>
              </a:rPr>
              <a:t>в нашей организации</a:t>
            </a:r>
          </a:p>
        </p:txBody>
      </p:sp>
      <p:sp>
        <p:nvSpPr>
          <p:cNvPr hidden="false" id="212" name="Shape 212"/>
          <p:cNvSpPr txBox="true"/>
          <p:nvPr isPhoto="false">
            <p:ph idx="1" type="body"/>
          </p:nvPr>
        </p:nvSpPr>
        <p:spPr>
          <a:xfrm flipH="false" flipV="false" rot="0">
            <a:off x="838200" y="1690688"/>
            <a:ext cx="10515600" cy="4351337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/>
          </a:p>
        </p:txBody>
      </p:sp>
      <p:graphicFrame>
        <p:nvGraphicFramePr>
          <p:cNvPr hidden="false" id="213" name="Table 213"/>
          <p:cNvGraphicFramePr/>
          <p:nvPr isPhoto="false"/>
        </p:nvGraphicFramePr>
        <p:xfrm flipH="false" flipV="false" rot="0">
          <a:off x="1497309" y="1690688"/>
          <a:ext cx="8128000" cy="2072640"/>
        </p:xfrm>
        <a:graphic>
          <a:graphicData uri="http://schemas.openxmlformats.org/drawingml/2006/table">
            <a:tbl>
              <a:tblPr bandCol="false" bandRow="true" firstCol="false" firstRow="true" lastCol="false" lastRow="false"/>
              <a:tblGrid>
                <a:gridCol w="4810501"/>
                <a:gridCol w="3317499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Целеполагание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Прогнозы результат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Я хочу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Никто…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От нас хотят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Никто…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Мы хотим 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Никто …</a:t>
                      </a: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4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14" name="GroupShape 21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15" name="Shape 21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2) Преобладающие компетенции</a:t>
            </a:r>
          </a:p>
        </p:txBody>
      </p:sp>
      <p:sp>
        <p:nvSpPr>
          <p:cNvPr hidden="false" id="216" name="Shape 216"/>
          <p:cNvSpPr txBox="true"/>
          <p:nvPr isPhoto="false">
            <p:ph idx="1" type="body"/>
          </p:nvPr>
        </p:nvSpPr>
        <p:spPr>
          <a:xfrm flipH="false" flipV="false" rot="0">
            <a:off x="838200" y="1690688"/>
            <a:ext cx="10515600" cy="4351337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/>
          </a:p>
        </p:txBody>
      </p:sp>
      <p:graphicFrame>
        <p:nvGraphicFramePr>
          <p:cNvPr hidden="false" id="217" name="Table 217"/>
          <p:cNvGraphicFramePr/>
          <p:nvPr isPhoto="false"/>
        </p:nvGraphicFramePr>
        <p:xfrm flipH="false" flipV="false" rot="0">
          <a:off x="1241586" y="1804547"/>
          <a:ext cx="9219770" cy="3444240"/>
        </p:xfrm>
        <a:graphic>
          <a:graphicData uri="http://schemas.openxmlformats.org/drawingml/2006/table">
            <a:tbl>
              <a:tblPr bandCol="false" bandRow="true" firstCol="false" firstRow="true" lastCol="false" lastRow="false"/>
              <a:tblGrid>
                <a:gridCol w="5078687"/>
                <a:gridCol w="4141083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Симптоматика 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типы изменений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Какие ко мне претензии, я же работаю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псевдокомпетентность</a:t>
                      </a:r>
                      <a:endParaRPr sz="2800"/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Света, так нельзя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Обучающийся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Света, смотри у меня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Учащийся 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Света, дай посмотреть (покажи еще раз)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Учащий</a:t>
                      </a: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4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18" name="GroupShape 21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19" name="Shape 219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Преобладающие компетенции </a:t>
            </a:r>
            <a:r>
              <a:rPr>
                <a:solidFill>
                  <a:srgbClr val="FF0000"/>
                </a:solidFill>
              </a:rPr>
              <a:t>в нашей организации</a:t>
            </a:r>
          </a:p>
        </p:txBody>
      </p:sp>
      <p:sp>
        <p:nvSpPr>
          <p:cNvPr hidden="false" id="220" name="Shape 220"/>
          <p:cNvSpPr txBox="true"/>
          <p:nvPr isPhoto="false">
            <p:ph idx="1" type="body"/>
          </p:nvPr>
        </p:nvSpPr>
        <p:spPr>
          <a:xfrm flipH="false" flipV="false" rot="0">
            <a:off x="838200" y="1690688"/>
            <a:ext cx="10515600" cy="4351337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endParaRPr sz="4000"/>
          </a:p>
        </p:txBody>
      </p:sp>
      <p:graphicFrame>
        <p:nvGraphicFramePr>
          <p:cNvPr hidden="false" id="221" name="Table 221"/>
          <p:cNvGraphicFramePr/>
          <p:nvPr isPhoto="false"/>
        </p:nvGraphicFramePr>
        <p:xfrm flipH="false" flipV="false" rot="0">
          <a:off x="1241586" y="1804547"/>
          <a:ext cx="9219770" cy="2072640"/>
        </p:xfrm>
        <a:graphic>
          <a:graphicData uri="http://schemas.openxmlformats.org/drawingml/2006/table">
            <a:tbl>
              <a:tblPr bandCol="false" bandRow="true" firstCol="false" firstRow="true" lastCol="false" lastRow="false"/>
              <a:tblGrid>
                <a:gridCol w="5078687"/>
                <a:gridCol w="4141083"/>
              </a:tblGrid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Преобладающие средства 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Прогноз результата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Избежать наказания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Видимость …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Работать как все 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Видимость…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Продвигать свои идеи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800"/>
                        <a:t>Видимость… </a:t>
                      </a: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4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22" name="GroupShape 22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23" name="Shape 223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rPr b="true">
                <a:solidFill>
                  <a:srgbClr val="0070C0"/>
                </a:solidFill>
                <a:latin typeface="Times New Roman"/>
                <a:ea typeface="Times New Roman"/>
                <a:cs typeface="Times New Roman"/>
              </a:rPr>
              <a:t>Сущность изменений</a:t>
            </a:r>
            <a:endParaRPr b="true">
              <a:solidFill>
                <a:srgbClr val="0070C0"/>
              </a:solidFill>
            </a:endParaRPr>
          </a:p>
        </p:txBody>
      </p:sp>
      <p:sp>
        <p:nvSpPr>
          <p:cNvPr hidden="false" id="224" name="Shape 224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000">
                <a:latin typeface="Times New Roman"/>
                <a:ea typeface="Times New Roman"/>
                <a:cs typeface="Times New Roman"/>
              </a:rPr>
              <a:t>Неудовлетворенность (я не могу работать)</a:t>
            </a: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r>
              <a:rPr sz="4000">
                <a:latin typeface="Times New Roman"/>
                <a:ea typeface="Times New Roman"/>
                <a:cs typeface="Times New Roman"/>
              </a:rPr>
              <a:t>Отличие педагога от человека: человек, в отличие от животного</a:t>
            </a:r>
            <a:r>
              <a:rPr sz="4000">
                <a:latin typeface="Times New Roman"/>
                <a:ea typeface="Times New Roman"/>
                <a:cs typeface="Times New Roman"/>
              </a:rPr>
              <a:t>,</a:t>
            </a:r>
            <a:r>
              <a:rPr sz="4000">
                <a:latin typeface="Times New Roman"/>
                <a:ea typeface="Times New Roman"/>
                <a:cs typeface="Times New Roman"/>
              </a:rPr>
              <a:t> изменяет окружающие условия в большей степени, чем самого себя…</a:t>
            </a:r>
            <a:r>
              <a:rPr sz="4000">
                <a:solidFill>
                  <a:srgbClr val="FF0000"/>
                </a:solidFill>
                <a:latin typeface="Times New Roman"/>
                <a:ea typeface="Times New Roman"/>
                <a:cs typeface="Times New Roman"/>
              </a:rPr>
              <a:t>педагог (безусловно) изменяется так, что за ним не успевают …условия</a:t>
            </a:r>
          </a:p>
          <a:p>
            <a:pPr indent="0" marL="0">
              <a:buNone/>
            </a:pPr>
            <a:endParaRPr sz="4000">
              <a:latin typeface="Times New Roman"/>
              <a:ea typeface="Times New Roman"/>
              <a:cs typeface="Times New Roman"/>
            </a:endParaRPr>
          </a:p>
          <a:p>
            <a:pPr indent="0" marL="0">
              <a:buNone/>
            </a:pPr>
            <a:r>
              <a:rPr sz="4000">
                <a:latin typeface="Times New Roman"/>
                <a:ea typeface="Times New Roman"/>
                <a:cs typeface="Times New Roman"/>
              </a:rPr>
              <a:t> </a:t>
            </a:r>
          </a:p>
          <a:p>
            <a:pPr indent="0" marL="0">
              <a:buNone/>
            </a:pPr>
            <a:r>
              <a:rPr sz="4000">
                <a:latin typeface="Times New Roman"/>
                <a:ea typeface="Times New Roman"/>
                <a:cs typeface="Times New Roman"/>
              </a:rPr>
              <a:t>Неудовлетворительность (со мной не могут работать)</a:t>
            </a:r>
          </a:p>
        </p:txBody>
      </p:sp>
    </p:spTree>
  </p:cSld>
</p:sld>
</file>

<file path=ppt/slides/slide4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25" name="GroupShape 22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26" name="Shape 226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Стратегии изменений</a:t>
            </a:r>
          </a:p>
        </p:txBody>
      </p:sp>
      <p:graphicFrame>
        <p:nvGraphicFramePr>
          <p:cNvPr hidden="false" id="227" name="Table 227"/>
          <p:cNvGraphicFramePr/>
          <p:nvPr isPhoto="false">
            <p:ph idx="1" type="body"/>
          </p:nvPr>
        </p:nvGraphicFramePr>
        <p:xfrm flipH="false" flipV="false" rot="0">
          <a:off x="689675" y="1316858"/>
          <a:ext cx="10437237" cy="4818380"/>
        </p:xfrm>
        <a:graphic>
          <a:graphicData uri="http://schemas.openxmlformats.org/drawingml/2006/table">
            <a:tbl>
              <a:tblPr bandCol="false" bandRow="true" firstCol="true" firstRow="true" lastCol="false" lastRow="false"/>
              <a:tblGrid>
                <a:gridCol w="5130635"/>
                <a:gridCol w="5306602"/>
              </a:tblGrid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3200"/>
                        <a:t>Стимулы (вызовы)</a:t>
                      </a:r>
                      <a:endParaRPr sz="32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3200"/>
                        <a:t>Активность</a:t>
                      </a:r>
                      <a:endParaRPr sz="32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3200"/>
                        <a:t>Нам сказали</a:t>
                      </a:r>
                      <a:endParaRPr sz="32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3200"/>
                        <a:t>Реактивная (не хочу, но что-то могу ибо им надо)</a:t>
                      </a:r>
                      <a:endParaRPr sz="32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3200"/>
                        <a:t>Меня терзают смутные сомнения</a:t>
                      </a:r>
                      <a:endParaRPr sz="32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3200"/>
                        <a:t>Проактивная</a:t>
                      </a:r>
                      <a:r>
                        <a:rPr sz="3200"/>
                        <a:t> (что-то хочу и кое-что могу ибо нам надо)</a:t>
                      </a:r>
                      <a:endParaRPr sz="32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3200"/>
                        <a:t>Я точно знаю, что надо</a:t>
                      </a:r>
                      <a:endParaRPr sz="32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3200"/>
                        <a:t>Произвольная (хочу и могу, даже если им не надо)</a:t>
                      </a:r>
                      <a:endParaRPr sz="32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</a:tbl>
          </a:graphicData>
        </a:graphic>
      </p:graphicFrame>
    </p:spTree>
  </p:cSld>
</p:sld>
</file>

<file path=ppt/slides/slide4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28" name="GroupShape 228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29" name="Shape 229"/>
          <p:cNvSpPr txBox="true"/>
          <p:nvPr isPhoto="false">
            <p:ph idx="0" type="title"/>
          </p:nvPr>
        </p:nvSpPr>
        <p:spPr>
          <a:xfrm flipH="false" flipV="false" rot="0">
            <a:off x="838200" y="149368"/>
            <a:ext cx="10515600" cy="1325563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sz="3200">
                <a:latin typeface="Times New Roman"/>
                <a:ea typeface="Times New Roman"/>
                <a:cs typeface="Times New Roman"/>
              </a:rPr>
              <a:t>Найти пару между характером вызовов и способами изменений</a:t>
            </a:r>
            <a:endParaRPr sz="3200"/>
          </a:p>
        </p:txBody>
      </p:sp>
      <p:graphicFrame>
        <p:nvGraphicFramePr>
          <p:cNvPr hidden="false" id="230" name="Table 230"/>
          <p:cNvGraphicFramePr/>
          <p:nvPr isPhoto="false">
            <p:ph idx="1" type="body"/>
          </p:nvPr>
        </p:nvGraphicFramePr>
        <p:xfrm flipH="false" flipV="false" rot="0">
          <a:off x="482884" y="1356529"/>
          <a:ext cx="10870916" cy="4855972"/>
        </p:xfrm>
        <a:graphic>
          <a:graphicData uri="http://schemas.openxmlformats.org/drawingml/2006/table">
            <a:tbl>
              <a:tblPr bandCol="false" bandRow="true" firstCol="true" firstRow="true" lastCol="false" lastRow="false"/>
              <a:tblGrid>
                <a:gridCol w="5435458"/>
                <a:gridCol w="5435458"/>
              </a:tblGrid>
              <a:tr h="358948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Характеристика вызовов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Способы изменений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  <a:tr h="759272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1) мы показываем варианты – педагог выбирает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а) рефлексия (самоанализ и самооценка)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  <a:tr h="759272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2) мы говорим – педагог делает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б) кейсы, совместный анализ и экспертиза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  <a:tr h="1841413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3) мы </a:t>
                      </a:r>
                      <a:r>
                        <a:rPr sz="2800"/>
                        <a:t>проблематизируем</a:t>
                      </a:r>
                      <a:r>
                        <a:rPr sz="2800"/>
                        <a:t> имеющийся опыт – педагог делает выводы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в) упражнение и демонстрация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</a:tbl>
          </a:graphicData>
        </a:graphic>
      </p:graphicFrame>
    </p:spTree>
  </p:cSld>
</p:sld>
</file>

<file path=ppt/slides/slide4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31" name="GroupShape 23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32" name="Shape 232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rPr sz="3200">
                <a:latin typeface="Times New Roman"/>
                <a:ea typeface="Times New Roman"/>
                <a:cs typeface="Times New Roman"/>
              </a:rPr>
              <a:t>Найти пару между видом активности и характеристикой вызовов </a:t>
            </a:r>
            <a:endParaRPr sz="3200"/>
          </a:p>
        </p:txBody>
      </p:sp>
      <p:graphicFrame>
        <p:nvGraphicFramePr>
          <p:cNvPr hidden="false" id="233" name="Table 233"/>
          <p:cNvGraphicFramePr/>
          <p:nvPr isPhoto="false">
            <p:ph idx="1" type="body"/>
          </p:nvPr>
        </p:nvGraphicFramePr>
        <p:xfrm flipH="false" flipV="false" rot="0">
          <a:off x="287675" y="1690688"/>
          <a:ext cx="11394042" cy="4215891"/>
        </p:xfrm>
        <a:graphic>
          <a:graphicData uri="http://schemas.openxmlformats.org/drawingml/2006/table">
            <a:tbl>
              <a:tblPr bandCol="false" bandRow="true" firstCol="true" firstRow="true" lastCol="false" lastRow="false"/>
              <a:tblGrid>
                <a:gridCol w="5697021"/>
                <a:gridCol w="5697021"/>
              </a:tblGrid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Активность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Характеристика вызовов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1) реактивная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а) мы показываем варианты – педагог выбирает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2) </a:t>
                      </a:r>
                      <a:r>
                        <a:rPr sz="2800"/>
                        <a:t>проактивная</a:t>
                      </a:r>
                      <a:r>
                        <a:rPr sz="2800"/>
                        <a:t>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б) мы говорим – педагог делает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3) произвольная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>
                        <a:lnSpc>
                          <a:spcPct val="150000"/>
                        </a:lnSpc>
                        <a:spcAft>
                          <a:spcPts val="800"/>
                        </a:spcAft>
                      </a:pPr>
                      <a:r>
                        <a:rPr sz="2800"/>
                        <a:t>в) мы </a:t>
                      </a:r>
                      <a:r>
                        <a:rPr sz="2800"/>
                        <a:t>проблематизируем</a:t>
                      </a:r>
                      <a:r>
                        <a:rPr sz="2800"/>
                        <a:t> имеющийся опыт – педагог делает выводы </a:t>
                      </a:r>
                      <a:endParaRPr sz="2800">
                        <a:latin typeface="Calibri"/>
                        <a:ea typeface="Calibri"/>
                        <a:cs typeface="Calibri"/>
                      </a:endParaRPr>
                    </a:p>
                  </a:txBody>
                  <a:tcPr anchor="t" anchorCtr="false" marB="0" marL="68580" marR="68580" marT="0" vert="horz"/>
                </a:tc>
              </a:tr>
            </a:tbl>
          </a:graphicData>
        </a:graphic>
      </p:graphicFrame>
    </p:spTree>
  </p:cSld>
</p:sld>
</file>

<file path=ppt/slides/slide4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34" name="GroupShape 23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35" name="Shape 235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Факторы изменений</a:t>
            </a:r>
          </a:p>
        </p:txBody>
      </p:sp>
      <p:sp>
        <p:nvSpPr>
          <p:cNvPr hidden="false" id="236" name="Shape 236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algn="just" indent="0" marL="0">
              <a:lnSpc>
                <a:spcPct val="150000"/>
              </a:lnSpc>
              <a:spcAft>
                <a:spcPts val="800"/>
              </a:spcAft>
              <a:buNone/>
            </a:pPr>
            <a:r>
              <a:rPr sz="3200">
                <a:latin typeface="Times New Roman"/>
                <a:ea typeface="Times New Roman"/>
                <a:cs typeface="Times New Roman"/>
              </a:rPr>
              <a:t>1. Цель педагогическая (моя, </a:t>
            </a:r>
            <a:r>
              <a:rPr sz="3200">
                <a:latin typeface="Times New Roman"/>
                <a:ea typeface="Times New Roman"/>
                <a:cs typeface="Times New Roman"/>
              </a:rPr>
              <a:t>моя+дети</a:t>
            </a:r>
            <a:r>
              <a:rPr sz="3200">
                <a:latin typeface="Times New Roman"/>
                <a:ea typeface="Times New Roman"/>
                <a:cs typeface="Times New Roman"/>
              </a:rPr>
              <a:t>, дети)</a:t>
            </a:r>
            <a:endParaRPr sz="3200">
              <a:latin typeface="Calibri"/>
              <a:ea typeface="Calibri"/>
              <a:cs typeface="Calibri"/>
            </a:endParaRPr>
          </a:p>
          <a:p>
            <a:pPr algn="just" indent="0" marL="0">
              <a:lnSpc>
                <a:spcPct val="150000"/>
              </a:lnSpc>
              <a:spcAft>
                <a:spcPts val="800"/>
              </a:spcAft>
              <a:buNone/>
            </a:pPr>
            <a:r>
              <a:rPr sz="3200">
                <a:latin typeface="Times New Roman"/>
                <a:ea typeface="Times New Roman"/>
                <a:cs typeface="Times New Roman"/>
              </a:rPr>
              <a:t>2. Средства (я, </a:t>
            </a:r>
            <a:r>
              <a:rPr sz="3200">
                <a:latin typeface="Times New Roman"/>
                <a:ea typeface="Times New Roman"/>
                <a:cs typeface="Times New Roman"/>
              </a:rPr>
              <a:t>я+дети</a:t>
            </a:r>
            <a:r>
              <a:rPr sz="3200">
                <a:latin typeface="Times New Roman"/>
                <a:ea typeface="Times New Roman"/>
                <a:cs typeface="Times New Roman"/>
              </a:rPr>
              <a:t>, дети)</a:t>
            </a:r>
            <a:endParaRPr sz="3200">
              <a:latin typeface="Calibri"/>
              <a:ea typeface="Calibri"/>
              <a:cs typeface="Calibri"/>
            </a:endParaRPr>
          </a:p>
          <a:p>
            <a:pPr algn="just" indent="0" marL="0">
              <a:lnSpc>
                <a:spcPct val="150000"/>
              </a:lnSpc>
              <a:spcAft>
                <a:spcPts val="800"/>
              </a:spcAft>
              <a:buNone/>
            </a:pPr>
            <a:r>
              <a:rPr sz="3200">
                <a:latin typeface="Times New Roman"/>
                <a:ea typeface="Times New Roman"/>
                <a:cs typeface="Times New Roman"/>
              </a:rPr>
              <a:t>3. Результат (мой, общий, детей)</a:t>
            </a:r>
            <a:endParaRPr sz="3200">
              <a:latin typeface="Calibri"/>
              <a:ea typeface="Calibri"/>
              <a:cs typeface="Calibri"/>
            </a:endParaRPr>
          </a:p>
          <a:p/>
        </p:txBody>
      </p:sp>
    </p:spTree>
  </p:cSld>
</p:sld>
</file>

<file path=ppt/slides/slide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01" name="GroupShape 10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02" name="Shape 102"/>
          <p:cNvSpPr txBox="true"/>
          <p:nvPr isPhoto="false">
            <p:ph idx="0" type="title"/>
          </p:nvPr>
        </p:nvSpPr>
        <p:spPr>
          <a:xfrm flipH="false" flipV="false" rot="0">
            <a:off x="581192" y="1498022"/>
            <a:ext cx="11029616" cy="545931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r>
              <a:t>диспозиции</a:t>
            </a:r>
          </a:p>
        </p:txBody>
      </p:sp>
      <p:graphicFrame>
        <p:nvGraphicFramePr>
          <p:cNvPr hidden="false" id="103" name="Table 103"/>
          <p:cNvGraphicFramePr/>
          <p:nvPr isPhoto="false">
            <p:ph idx="1" type="body"/>
          </p:nvPr>
        </p:nvGraphicFramePr>
        <p:xfrm flipH="false" flipV="false" rot="0">
          <a:off x="838197" y="3019425"/>
          <a:ext cx="11086580" cy="2560320"/>
        </p:xfrm>
        <a:graphic>
          <a:graphicData uri="http://schemas.openxmlformats.org/drawingml/2006/table">
            <a:tbl>
              <a:tblPr bandCol="false" bandRow="true" firstCol="false" firstRow="true" lastCol="false" lastRow="false"/>
              <a:tblGrid>
                <a:gridCol w="3384178"/>
                <a:gridCol w="1882589"/>
                <a:gridCol w="2788023"/>
                <a:gridCol w="3031790"/>
              </a:tblGrid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/>
                        <a:t>1)дети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/>
                        <a:t>2)педагоги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/>
                        <a:t>3)родители 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/>
                        <a:t>А)Иные/ Другие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/>
                        <a:t>Б) Разные </a:t>
                      </a:r>
                      <a:endParaRPr sz="36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3600"/>
                        <a:t> в) Одинаковые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3600"/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50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37" name="GroupShape 23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38" name="Shape 238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br/>
          </a:p>
        </p:txBody>
      </p:sp>
      <p:sp>
        <p:nvSpPr>
          <p:cNvPr hidden="false" id="239" name="Shape 239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pPr indent="0" marL="0">
              <a:buNone/>
            </a:pPr>
          </a:p>
          <a:p>
            <a:pPr indent="0" marL="0">
              <a:buNone/>
            </a:pPr>
          </a:p>
          <a:p>
            <a:pPr indent="0" marL="0">
              <a:buNone/>
            </a:pPr>
          </a:p>
        </p:txBody>
      </p:sp>
      <p:graphicFrame>
        <p:nvGraphicFramePr>
          <p:cNvPr hidden="false" id="240" name="Table 240"/>
          <p:cNvGraphicFramePr/>
          <p:nvPr isPhoto="false"/>
        </p:nvGraphicFramePr>
        <p:xfrm flipH="false" flipV="false" rot="0">
          <a:off x="1309608" y="1778242"/>
          <a:ext cx="8617917" cy="3169920"/>
        </p:xfrm>
        <a:graphic>
          <a:graphicData uri="http://schemas.openxmlformats.org/drawingml/2006/table">
            <a:tbl>
              <a:tblPr bandCol="false" bandRow="true" firstCol="false" firstRow="true" lastCol="false" lastRow="false"/>
              <a:tblGrid>
                <a:gridCol w="2872639"/>
                <a:gridCol w="2872639"/>
                <a:gridCol w="2872639"/>
              </a:tblGrid>
              <a:tr h="370840">
                <a:tc gridSpan="3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 algn="ctr"/>
                      <a:r>
                        <a:rPr sz="4000"/>
                        <a:t>Итоги изменений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true" rowSpan="1" vMerge="false">
                  <a:txBody>
                    <a:bodyPr/>
                    <a:p/>
                  </a:txBody>
                  <a:tcPr anchor="t" anchorCtr="false" marB="45720" marL="91440" marR="91440" marT="45720" vert="horz"/>
                </a:tc>
                <a:tc gridSpan="1" hMerge="true" rowSpan="1" vMerge="false">
                  <a:txBody>
                    <a:bodyPr/>
                    <a:p/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2400"/>
                        <a:t>Жертва обстоятельств    </a:t>
                      </a:r>
                    </a:p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Победа над собой 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 algn="l" indent="0" lvl="0" marL="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sz="2400"/>
                        <a:t>(победа надо мной) </a:t>
                      </a:r>
                    </a:p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r>
                        <a:rPr sz="2400"/>
                        <a:t>(победа над обстоятельствами)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370840"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pPr algn="ctr"/>
                      <a:r>
                        <a:rPr sz="2400"/>
                        <a:t>компромисс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/>
                    </a:lstStyle>
                    <a:p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  <p:sp>
        <p:nvSpPr>
          <p:cNvPr hidden="false" id="241" name="Shape 241"/>
          <p:cNvSpPr txBox="false"/>
          <p:nvPr isPhoto="false"/>
        </p:nvSpPr>
        <p:spPr>
          <a:xfrm flipH="false" flipV="false" rot="0">
            <a:off x="4308529" y="2777419"/>
            <a:ext cx="2595966" cy="0"/>
          </a:xfrm>
          <a:prstGeom prst="straightConnector1">
            <a:avLst/>
          </a:prstGeom>
          <a:ln w="38100">
            <a:solidFill>
              <a:srgbClr val="FF0000"/>
            </a:solidFill>
            <a:prstDash val="solid"/>
            <a:headEnd len="med" type="triangle" w="med"/>
            <a:tailEnd len="med" type="triangle" w="med"/>
          </a:ln>
        </p:spPr>
        <p:style>
          <a:lnRef idx="0"/>
          <a:fillRef idx="0">
            <a:schemeClr val="accent1"/>
          </a:fillRef>
          <a:effectRef idx="0"/>
          <a:fontRef idx="none"/>
        </p:style>
      </p:sp>
    </p:spTree>
  </p:cSld>
</p:sld>
</file>

<file path=ppt/slides/slide51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42" name="GroupShape 242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graphicFrame>
        <p:nvGraphicFramePr>
          <p:cNvPr hidden="false" id="243" name="Table 243"/>
          <p:cNvGraphicFramePr/>
          <p:nvPr isPhoto="false"/>
        </p:nvGraphicFramePr>
        <p:xfrm flipH="false" flipV="false" rot="0">
          <a:off x="1975338" y="3229708"/>
          <a:ext cx="8440420" cy="3240004"/>
        </p:xfrm>
        <a:graphic>
          <a:graphicData uri="http://schemas.openxmlformats.org/drawingml/2006/table">
            <a:tbl>
              <a:tblPr bandCol="false" bandRow="false" firstCol="false" firstRow="false" lastCol="false" lastRow="false"/>
              <a:tblGrid>
                <a:gridCol w="1578610"/>
                <a:gridCol w="1819718"/>
                <a:gridCol w="2931987"/>
                <a:gridCol w="2110105"/>
              </a:tblGrid>
              <a:tr h="47815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2585"/>
                        <a:t>условия</a:t>
                      </a:r>
                      <a:endParaRPr sz="2585"/>
                    </a:p>
                  </a:txBody>
                  <a:tcPr anchor="t" anchorCtr="false" marB="42203" marL="84406" marR="84406" marT="4220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2585"/>
                        <a:t>дети</a:t>
                      </a:r>
                      <a:endParaRPr sz="2585"/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2585"/>
                        <a:t>родители</a:t>
                      </a:r>
                      <a:endParaRPr sz="2585"/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2585"/>
                        <a:t>педагоги</a:t>
                      </a:r>
                      <a:endParaRPr sz="2585"/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4198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компетенция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indent="0" lvl="0" marL="0">
                        <a:buNone/>
                      </a:pP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Личность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-533400" lvl="0" marL="53340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Преемственность</a:t>
                      </a: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 в ДОО и </a:t>
                      </a: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семье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Компетентность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9118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Ресурсы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образование</a:t>
                      </a: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Участие родителей в образовательной деятельности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Мотивация и стимулирование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60071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Информатизация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доп</a:t>
                      </a: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образовние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Детско-родительские отношения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Сопровождение и взаимодействие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58991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Система управления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РППС</a:t>
                      </a: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Стиль воспитания в семье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Укомплектованность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7185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Мат-тех</a:t>
                      </a: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 база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Сообщество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сообщество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 indent="0" lvl="0" marL="0">
                        <a:buNone/>
                      </a:pPr>
                      <a:r>
                        <a:rPr sz="1660">
                          <a:latin typeface="Times New Roman"/>
                          <a:ea typeface="Times New Roman"/>
                          <a:cs typeface="Times New Roman"/>
                        </a:rPr>
                        <a:t>сообщество</a:t>
                      </a:r>
                      <a:endParaRPr sz="166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anchor="t" anchorCtr="false" marB="42203" marL="84406" marR="84406" marT="42203" vert="horz">
                    <a:lnL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L>
                    <a:lnR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R>
                    <a:lnT w="12700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T>
                    <a:lnB w="28575">
                      <a:solidFill>
                        <a:schemeClr val="tx1"/>
                      </a:solidFill>
                      <a:prstDash val="solid"/>
                      <a:headEnd len="med" type="none" w="med"/>
                      <a:tailEnd len="med" type="none" w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hidden="false" id="244" name="Shape 244"/>
          <p:cNvSpPr txBox="false"/>
          <p:nvPr isPhoto="false"/>
        </p:nvSpPr>
        <p:spPr>
          <a:xfrm flipH="false" flipV="false" rot="0">
            <a:off x="3920101" y="637444"/>
            <a:ext cx="4750083" cy="660181"/>
          </a:xfrm>
          <a:prstGeom prst="rect">
            <a:avLst/>
          </a:prstGeom>
          <a:noFill/>
          <a:ln w="9525">
            <a:noFill/>
          </a:ln>
        </p:spPr>
        <p:txBody>
          <a:bodyPr anchor="t" bIns="45720" lIns="91440" rIns="91440" tIns="45720" wrap="none">
            <a:spAutoFit/>
          </a:bodyPr>
          <a:p>
            <a:pPr algn="l" indent="0" marL="0"/>
            <a:r>
              <a:rPr sz="3690">
                <a:solidFill>
                  <a:srgbClr val="9900CC"/>
                </a:solidFill>
                <a:latin typeface="Arial"/>
                <a:ea typeface="Arial"/>
                <a:cs typeface="Arial"/>
              </a:rPr>
              <a:t>Качество (результат)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52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45" name="GroupShape 245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46" name="Shape 246"/>
          <p:cNvSpPr txBox="true"/>
          <p:nvPr isPhoto="false"/>
        </p:nvSpPr>
        <p:spPr>
          <a:xfrm flipH="false" flipV="false" rot="0">
            <a:off x="679537" y="391531"/>
            <a:ext cx="10919564" cy="1815882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4000">
                <a:solidFill>
                  <a:srgbClr val="FF0000"/>
                </a:solidFill>
                <a:latin typeface="Arial"/>
                <a:ea typeface="Arial"/>
                <a:cs typeface="Arial"/>
              </a:rPr>
              <a:t>Мониторинг показателей развития системы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l" indent="0" marL="0"/>
            <a:r>
              <a:rPr sz="3600">
                <a:solidFill>
                  <a:schemeClr val="tx1"/>
                </a:solidFill>
                <a:latin typeface="Arial"/>
                <a:ea typeface="Arial"/>
                <a:cs typeface="Arial"/>
              </a:rPr>
              <a:t>(шаг 1: оценить по шкале 0-100 % выраженность каждого показателя в детском саду)</a:t>
            </a:r>
            <a:r>
              <a:rPr sz="3600">
                <a:solidFill>
                  <a:schemeClr val="tx1"/>
                </a:solidFill>
                <a:latin typeface="Arial"/>
                <a:ea typeface="Arial"/>
                <a:cs typeface="Arial"/>
              </a:rPr>
              <a:t>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53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47" name="GroupShape 24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48" name="Shape 248"/>
          <p:cNvSpPr txBox="true"/>
          <p:nvPr isPhoto="false"/>
        </p:nvSpPr>
        <p:spPr>
          <a:xfrm flipH="false" flipV="false" rot="0">
            <a:off x="435429" y="391531"/>
            <a:ext cx="11163672" cy="2369880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4000">
                <a:solidFill>
                  <a:srgbClr val="FF0000"/>
                </a:solidFill>
                <a:latin typeface="Arial"/>
                <a:ea typeface="Arial"/>
                <a:cs typeface="Arial"/>
              </a:rPr>
              <a:t>Мониторинг показателей развития системы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l" indent="0" marL="0"/>
            <a:r>
              <a:rPr sz="3600">
                <a:solidFill>
                  <a:schemeClr val="tx1"/>
                </a:solidFill>
                <a:latin typeface="Arial"/>
                <a:ea typeface="Arial"/>
                <a:cs typeface="Arial"/>
              </a:rPr>
              <a:t>(шаг 2: оценить на сколько % можно улучшить выявленные значения: например, показатель 1 с 60 % до 80 %)</a:t>
            </a:r>
            <a:r>
              <a:rPr sz="3600">
                <a:solidFill>
                  <a:schemeClr val="tx1"/>
                </a:solidFill>
                <a:latin typeface="Arial"/>
                <a:ea typeface="Arial"/>
                <a:cs typeface="Arial"/>
              </a:rPr>
              <a:t>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54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49" name="GroupShape 249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50" name="Shape 250"/>
          <p:cNvSpPr txBox="true"/>
          <p:nvPr isPhoto="false"/>
        </p:nvSpPr>
        <p:spPr>
          <a:xfrm flipH="false" flipV="false" rot="0">
            <a:off x="435429" y="391531"/>
            <a:ext cx="11163672" cy="2369880"/>
          </a:xfrm>
          <a:prstGeom prst="rect">
            <a:avLst/>
          </a:prstGeom>
          <a:noFill/>
        </p:spPr>
        <p:txBody>
          <a:bodyPr bIns="45720" lIns="91440" rIns="91440" tIns="45720" wrap="square">
            <a:spAutoFit/>
          </a:bodyPr>
          <a:p>
            <a:pPr algn="l" indent="0" marL="0"/>
            <a:r>
              <a:rPr sz="4000">
                <a:solidFill>
                  <a:srgbClr val="FF0000"/>
                </a:solidFill>
                <a:latin typeface="Arial"/>
                <a:ea typeface="Arial"/>
                <a:cs typeface="Arial"/>
              </a:rPr>
              <a:t>Мониторинг показателей развития системы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  <a:p>
            <a:pPr algn="l" indent="0" marL="0"/>
            <a:r>
              <a:rPr sz="3600">
                <a:solidFill>
                  <a:schemeClr val="tx1"/>
                </a:solidFill>
                <a:latin typeface="Arial"/>
                <a:ea typeface="Arial"/>
                <a:cs typeface="Arial"/>
              </a:rPr>
              <a:t>(шаг 3: указать какие действия позволят улучшить каждый показатель с обозначением (в %) вклад каждого действия в прирост показателя)</a:t>
            </a:r>
            <a:r>
              <a:rPr sz="3600">
                <a:solidFill>
                  <a:schemeClr val="tx1"/>
                </a:solidFill>
                <a:latin typeface="Arial"/>
                <a:ea typeface="Arial"/>
                <a:cs typeface="Arial"/>
              </a:rPr>
              <a:t> </a:t>
            </a:r>
            <a:endParaRPr sz="180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</p:sld>
</file>

<file path=ppt/slides/slide55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251" name="GroupShape 251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252" name="Shape 252"/>
          <p:cNvSpPr txBox="true"/>
          <p:nvPr isPhoto="false">
            <p:ph idx="0" type="title"/>
          </p:nvPr>
        </p:nvSpPr>
        <p:spPr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спасибо</a:t>
            </a:r>
          </a:p>
        </p:txBody>
      </p:sp>
      <p:sp>
        <p:nvSpPr>
          <p:cNvPr hidden="false" id="253" name="Shape 253"/>
          <p:cNvSpPr txBox="true"/>
          <p:nvPr isPhoto="false">
            <p:ph idx="1" type="body"/>
          </p:nvPr>
        </p:nvSpPr>
        <p:spPr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indent="0" marL="0">
              <a:buNone/>
            </a:pPr>
            <a:r>
              <a:rPr sz="4400"/>
              <a:t>за понимание</a:t>
            </a:r>
          </a:p>
        </p:txBody>
      </p:sp>
    </p:spTree>
  </p:cSld>
</p:sld>
</file>

<file path=ppt/slides/slide6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04" name="GroupShape 104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05" name="Shape 105"/>
          <p:cNvSpPr txBox="true"/>
          <p:nvPr isPhoto="false">
            <p:ph idx="0" type="title"/>
          </p:nvPr>
        </p:nvSpPr>
        <p:spPr>
          <a:xfrm flipH="false" flipV="false" rot="0">
            <a:off x="1981200" y="274638"/>
            <a:ext cx="8229600" cy="747712"/>
          </a:xfrm>
          <a:prstGeom prst="rect">
            <a:avLst/>
          </a:prstGeom>
          <a:ln>
            <a:prstDash val="solid"/>
          </a:ln>
        </p:spPr>
        <p:txBody>
          <a:bodyPr anchor="ctr"/>
          <a:lstStyle>
            <a:defPPr/>
            <a:lvl1pPr lvl="0"/>
          </a:lstStyle>
          <a:p>
            <a:r>
              <a:t>«нестандартные дети»</a:t>
            </a:r>
          </a:p>
        </p:txBody>
      </p:sp>
      <p:sp>
        <p:nvSpPr>
          <p:cNvPr hidden="false" id="106" name="Shape 106"/>
          <p:cNvSpPr txBox="true"/>
          <p:nvPr isPhoto="false">
            <p:ph idx="1" type="body"/>
          </p:nvPr>
        </p:nvSpPr>
        <p:spPr>
          <a:xfrm flipH="false" flipV="false" rot="0">
            <a:off x="1237130" y="1128432"/>
            <a:ext cx="8229600" cy="5454930"/>
          </a:xfrm>
          <a:prstGeom prst="rect">
            <a:avLst/>
          </a:prstGeom>
          <a:ln>
            <a:prstDash val="solid"/>
          </a:ln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>
              <a:lnSpc>
                <a:spcPct val="90000"/>
              </a:lnSpc>
              <a:buNone/>
            </a:pPr>
            <a:r>
              <a:t>1. </a:t>
            </a:r>
            <a:r>
              <a:rPr sz="5800"/>
              <a:t>Агрессивные</a:t>
            </a:r>
          </a:p>
          <a:p>
            <a:pPr>
              <a:lnSpc>
                <a:spcPct val="90000"/>
              </a:lnSpc>
              <a:buNone/>
            </a:pPr>
            <a:r>
              <a:rPr sz="5800"/>
              <a:t>2. Гиперактивные</a:t>
            </a:r>
          </a:p>
          <a:p>
            <a:pPr>
              <a:lnSpc>
                <a:spcPct val="90000"/>
              </a:lnSpc>
              <a:buNone/>
            </a:pPr>
            <a:r>
              <a:rPr sz="5800"/>
              <a:t>3. «Домашние»</a:t>
            </a:r>
          </a:p>
          <a:p>
            <a:pPr>
              <a:lnSpc>
                <a:spcPct val="90000"/>
              </a:lnSpc>
              <a:buNone/>
            </a:pPr>
            <a:r>
              <a:rPr sz="5800"/>
              <a:t>4. Избалованные</a:t>
            </a:r>
          </a:p>
          <a:p>
            <a:pPr>
              <a:lnSpc>
                <a:spcPct val="90000"/>
              </a:lnSpc>
              <a:buNone/>
            </a:pPr>
            <a:r>
              <a:rPr sz="5800"/>
              <a:t>5. «</a:t>
            </a:r>
            <a:r>
              <a:rPr sz="5800"/>
              <a:t>Чбд</a:t>
            </a:r>
            <a:r>
              <a:rPr sz="5800"/>
              <a:t>»</a:t>
            </a:r>
          </a:p>
          <a:p>
            <a:pPr>
              <a:lnSpc>
                <a:spcPct val="90000"/>
              </a:lnSpc>
              <a:buNone/>
            </a:pPr>
            <a:r>
              <a:rPr sz="5800"/>
              <a:t>6. Трудные </a:t>
            </a:r>
          </a:p>
          <a:p>
            <a:pPr>
              <a:lnSpc>
                <a:spcPct val="90000"/>
              </a:lnSpc>
              <a:buNone/>
            </a:pPr>
            <a:r>
              <a:rPr sz="5800"/>
              <a:t>7. Непослушные</a:t>
            </a:r>
          </a:p>
          <a:p>
            <a:pPr>
              <a:lnSpc>
                <a:spcPct val="90000"/>
              </a:lnSpc>
              <a:buNone/>
            </a:pPr>
            <a:r>
              <a:rPr sz="5800"/>
              <a:t>8. «Одаренные»</a:t>
            </a:r>
          </a:p>
          <a:p>
            <a:pPr>
              <a:lnSpc>
                <a:spcPct val="90000"/>
              </a:lnSpc>
              <a:buNone/>
            </a:pPr>
            <a:r>
              <a:rPr sz="5800"/>
              <a:t>9. Замкнутые, вялые</a:t>
            </a:r>
          </a:p>
          <a:p>
            <a:pPr>
              <a:lnSpc>
                <a:spcPct val="90000"/>
              </a:lnSpc>
              <a:buNone/>
            </a:pPr>
            <a:r>
              <a:rPr sz="5800"/>
              <a:t>10. Педагогические запущенные</a:t>
            </a:r>
          </a:p>
          <a:p>
            <a:pPr>
              <a:lnSpc>
                <a:spcPct val="90000"/>
              </a:lnSpc>
              <a:buNone/>
            </a:pPr>
          </a:p>
        </p:txBody>
      </p:sp>
    </p:spTree>
  </p:cSld>
</p:sld>
</file>

<file path=ppt/slides/slide7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07" name="GroupShape 107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08" name="Shape 108"/>
          <p:cNvSpPr txBox="true"/>
          <p:nvPr isPhoto="false">
            <p:ph idx="0" type="title"/>
          </p:nvPr>
        </p:nvSpPr>
        <p:spPr>
          <a:xfrm flipH="false" flipV="false" rot="0">
            <a:off x="2416175" y="405766"/>
            <a:ext cx="7772400" cy="1470024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обработка</a:t>
            </a:r>
          </a:p>
        </p:txBody>
      </p:sp>
      <p:sp>
        <p:nvSpPr>
          <p:cNvPr hidden="false" id="109" name="Shape 109"/>
          <p:cNvSpPr txBox="true"/>
          <p:nvPr isPhoto="false">
            <p:ph idx="1" type="subTitle"/>
          </p:nvPr>
        </p:nvSpPr>
        <p:spPr>
          <a:xfrm flipH="false" flipV="false" rot="0">
            <a:off x="1181890" y="3429000"/>
            <a:ext cx="7854950" cy="2433991"/>
          </a:xfrm>
          <a:prstGeom prst="rect">
            <a:avLst/>
          </a:prstGeom>
        </p:spPr>
        <p:txBody>
          <a:bodyPr>
            <a:normAutofit fontScale="100%" lnSpcReduction="0%"/>
          </a:bodyPr>
          <a:lstStyle>
            <a:defPPr/>
            <a:lvl1pPr lvl="0"/>
          </a:lstStyle>
          <a:p>
            <a:pPr algn="l"/>
            <a:r>
              <a:rPr sz="3600">
                <a:solidFill>
                  <a:schemeClr val="tx1"/>
                </a:solidFill>
              </a:rPr>
              <a:t>0-30 - легкая степень заблуждений</a:t>
            </a:r>
          </a:p>
          <a:p>
            <a:pPr algn="l"/>
            <a:r>
              <a:rPr sz="3600">
                <a:solidFill>
                  <a:schemeClr val="tx1"/>
                </a:solidFill>
              </a:rPr>
              <a:t>31-50 - средняя степень</a:t>
            </a:r>
          </a:p>
          <a:p>
            <a:pPr algn="l"/>
            <a:r>
              <a:rPr sz="3600">
                <a:solidFill>
                  <a:schemeClr val="tx1"/>
                </a:solidFill>
              </a:rPr>
              <a:t>51-80 - высокая степень </a:t>
            </a:r>
          </a:p>
          <a:p>
            <a:pPr algn="l"/>
            <a:r>
              <a:rPr sz="3600">
                <a:solidFill>
                  <a:schemeClr val="tx1"/>
                </a:solidFill>
              </a:rPr>
              <a:t>81-100 - тяжелая степень</a:t>
            </a:r>
          </a:p>
        </p:txBody>
      </p:sp>
    </p:spTree>
  </p:cSld>
</p:sld>
</file>

<file path=ppt/slides/slide8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10" name="GroupShape 110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11" name="Shape 111"/>
          <p:cNvSpPr txBox="true"/>
          <p:nvPr isPhoto="false">
            <p:ph idx="1" type="subTitle"/>
          </p:nvPr>
        </p:nvSpPr>
        <p:spPr>
          <a:xfrm flipH="false" flipV="false" rot="0">
            <a:off x="409818" y="529705"/>
            <a:ext cx="5505840" cy="590320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какие бывают родители</a:t>
            </a:r>
          </a:p>
          <a:p/>
        </p:txBody>
      </p:sp>
      <p:graphicFrame>
        <p:nvGraphicFramePr>
          <p:cNvPr hidden="false" id="112" name="Table 112"/>
          <p:cNvGraphicFramePr/>
          <p:nvPr isPhoto="false"/>
        </p:nvGraphicFramePr>
        <p:xfrm flipH="false" flipV="false" rot="0">
          <a:off x="2895600" y="1231900"/>
          <a:ext cx="6399530" cy="5029200"/>
        </p:xfrm>
        <a:graphic>
          <a:graphicData uri="http://schemas.openxmlformats.org/drawingml/2006/table">
            <a:tbl>
              <a:tblPr bandCol="false" bandRow="true" firstCol="false" firstRow="true" lastCol="false" lastRow="false"/>
              <a:tblGrid>
                <a:gridCol w="1203960"/>
                <a:gridCol w="5195570"/>
              </a:tblGrid>
              <a:tr h="152400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оценка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характеристика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тревожные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равнодушные 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деловые 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«19:01»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неактивные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грамотные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гипербдительные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нервные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«простые»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«непростые»/сложные</a:t>
                      </a:r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slides/slide9.xml><?xml version="1.0" encoding="utf-8"?>
<p:sld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mc:Ignorable="co co-ooxml w14 x14 w15" show="true" showMasterSp="true">
  <p:cSld name="">
    <p:spTree>
      <p:nvGrpSpPr>
        <p:cNvPr hidden="false" id="113" name="GroupShape 113"/>
        <p:cNvGrpSpPr/>
        <p:nvPr isPhoto="false"/>
      </p:nvGrpSpPr>
      <p:grpSpPr>
        <a:xfrm flipH="false" flipV="false" rot="0">
          <a:off x="0" y="0"/>
          <a:ext cx="0" cy="0"/>
          <a:chOff x="0" y="0"/>
          <a:chExt cx="0" cy="0"/>
        </a:xfrm>
      </p:grpSpPr>
      <p:sp>
        <p:nvSpPr>
          <p:cNvPr hidden="false" id="114" name="Shape 114"/>
          <p:cNvSpPr txBox="true"/>
          <p:nvPr isPhoto="false">
            <p:ph idx="1" type="subTitle"/>
          </p:nvPr>
        </p:nvSpPr>
        <p:spPr>
          <a:xfrm flipH="false" flipV="false" rot="0">
            <a:off x="859100" y="346940"/>
            <a:ext cx="10993546" cy="590320"/>
          </a:xfrm>
          <a:prstGeom prst="rect">
            <a:avLst/>
          </a:prstGeom>
        </p:spPr>
        <p:txBody>
          <a:bodyPr/>
          <a:lstStyle>
            <a:defPPr/>
            <a:lvl1pPr lvl="0"/>
          </a:lstStyle>
          <a:p>
            <a:r>
              <a:t>какие бывают педагоги</a:t>
            </a:r>
            <a:r>
              <a:t>?</a:t>
            </a:r>
          </a:p>
        </p:txBody>
      </p:sp>
      <p:graphicFrame>
        <p:nvGraphicFramePr>
          <p:cNvPr hidden="false" id="115" name="Table 115"/>
          <p:cNvGraphicFramePr/>
          <p:nvPr isPhoto="false"/>
        </p:nvGraphicFramePr>
        <p:xfrm flipH="false" flipV="false" rot="0">
          <a:off x="2895600" y="891539"/>
          <a:ext cx="6399530" cy="5029200"/>
        </p:xfrm>
        <a:graphic>
          <a:graphicData uri="http://schemas.openxmlformats.org/drawingml/2006/table">
            <a:tbl>
              <a:tblPr bandCol="false" bandRow="true" firstCol="false" firstRow="true" lastCol="false" lastRow="false"/>
              <a:tblGrid>
                <a:gridCol w="1203960"/>
                <a:gridCol w="5195570"/>
              </a:tblGrid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оценка</a:t>
                      </a:r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r>
                        <a:rPr sz="2400"/>
                        <a:t>характеристика</a:t>
                      </a:r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  <a:tr h="455294"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  <a:tc gridSpan="1" hMerge="false" rowSpan="1" vMerge="false">
                  <a:txBody>
                    <a:bodyPr/>
                    <a:lstStyle>
                      <a:defPPr/>
                      <a:lvl1pPr lvl="0">
                        <a:buNone/>
                      </a:lvl1pPr>
                      <a:lvl2pPr lvl="1">
                        <a:buNone/>
                      </a:lvl2pPr>
                      <a:lvl3pPr lvl="2">
                        <a:buNone/>
                      </a:lvl3pPr>
                      <a:lvl4pPr lvl="3">
                        <a:buNone/>
                      </a:lvl4pPr>
                      <a:lvl5pPr lvl="4">
                        <a:buNone/>
                      </a:lvl5pPr>
                      <a:lvl6pPr lvl="5">
                        <a:buNone/>
                      </a:lvl6pPr>
                      <a:lvl7pPr lvl="6">
                        <a:buNone/>
                      </a:lvl7pPr>
                      <a:lvl8pPr lvl="7">
                        <a:buNone/>
                      </a:lvl8pPr>
                      <a:lvl9pPr lvl="8">
                        <a:buNone/>
                      </a:lvl9pPr>
                    </a:lstStyle>
                    <a:p>
                      <a:pPr>
                        <a:buNone/>
                      </a:pPr>
                      <a:endParaRPr sz="2400"/>
                    </a:p>
                  </a:txBody>
                  <a:tcPr anchor="t" anchorCtr="false" marB="45720" marL="91440" marR="91440" marT="45720" vert="horz"/>
                </a:tc>
              </a:tr>
            </a:tbl>
          </a:graphicData>
        </a:graphic>
      </p:graphicFrame>
    </p:spTree>
  </p:cSld>
</p:sld>
</file>

<file path=ppt/theme/theme1.xml><?xml version="1.0" encoding="utf-8"?>
<a:theme xmlns:a="http://schemas.openxmlformats.org/drawingml/2006/main" xmlns:a15="http://schemas.microsoft.com/office/drawing/2012/main" xmlns:asvg="http://schemas.microsoft.com/office/drawing/2016/SVG/main" xmlns:c="http://schemas.openxmlformats.org/drawingml/2006/chart" xmlns:co="http://ncloudtech.com" xmlns:co-ooxml="http://ncloudtech.com/ooxml" xmlns:m="http://schemas.openxmlformats.org/officeDocument/2006/math" xmlns:mc="http://schemas.openxmlformats.org/markup-compatibility/2006" xmlns:o="urn:schemas-microsoft-com:office:office" xmlns:p="http://schemas.openxmlformats.org/presentationml/2006/main" xmlns:pic="http://schemas.openxmlformats.org/drawingml/2006/picture" xmlns:r="http://schemas.openxmlformats.org/officeDocument/2006/relationships" xmlns:s="http://schemas.openxmlformats.org/officeDocument/2006/sharedTypes" xmlns:sl="http://schemas.openxmlformats.org/schemaLibrary/2006/main" xmlns:v="urn:schemas-microsoft-com:vml" xmlns:w="http://schemas.openxmlformats.org/wordprocessingml/2006/main" xmlns:w10="urn:schemas-microsoft-com:office:word" xmlns:w14="http://schemas.microsoft.com/office/word/2010/wordml" xmlns:w15="http://schemas.microsoft.com/office/word/2012/wordml" xmlns:wp="http://schemas.openxmlformats.org/drawingml/2006/wordprocessingDrawing" xmlns:wpg="http://schemas.microsoft.com/office/word/2010/wordprocessingGroup" xmlns:wps="http://schemas.microsoft.com/office/word/2010/wordprocessingShape" xmlns:x="urn:schemas-microsoft-com:office:excel" xmlns:x12ac="http://schemas.microsoft.com/office/spreadsheetml/2011/1/ac" xmlns:x14="http://schemas.microsoft.com/office/spreadsheetml/2009/9/main" xmlns:xdr="http://schemas.openxmlformats.org/drawingml/2006/spreadsheetDrawing" xmlns:xm="http://schemas.microsoft.com/office/excel/2006/main" name="Тема Office">
  <a:themeElements>
    <a:clrScheme name="Стандартная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</a:majorFont>
      <a:minorFont>
        <a:latin typeface="Calibri"/>
        <a:ea typeface=""/>
        <a:cs typeface=""/>
      </a:minorFont>
    </a:fontScheme>
    <a:fmtScheme name="Стандартная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</a:gradFill>
      </a:fillStyleLst>
      <a:lnStyleLst>
        <a:ln w="6350">
          <a:solidFill>
            <a:schemeClr val="phClr"/>
          </a:solidFill>
          <a:prstDash val="solid"/>
        </a:ln>
        <a:ln w="12700">
          <a:solidFill>
            <a:schemeClr val="phClr"/>
          </a:solidFill>
          <a:prstDash val="solid"/>
        </a:ln>
        <a:ln w="19050">
          <a:solidFill>
            <a:schemeClr val="phClr"/>
          </a:solidFill>
          <a:prstDash val="solid"/>
        </a:ln>
      </a:lnStyleLst>
      <a:effectStyleLst>
        <a:effectStyle>
          <a:effectLst>
            <a:outerShdw>
              <a:srgbClr val="000000">
                <a:alpha val="38000"/>
              </a:srgbClr>
            </a:outerShdw>
          </a:effectLst>
        </a:effectStyle>
        <a:effectStyle>
          <a:effectLst>
            <a:outerShdw>
              <a:srgbClr val="000000">
                <a:alpha val="35000"/>
              </a:srgbClr>
            </a:outerShdw>
          </a:effectLst>
        </a:effectStyle>
        <a:effectStyle>
          <a:effectLst>
            <a:outerShdw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</a:gradFill>
      </a:bgFillStyleLst>
    </a:fmtScheme>
  </a:themeElements>
</a:theme>
</file>

<file path=docProps/app.xml><?xml version="1.0" encoding="utf-8"?>
<Properties xmlns="http://schemas.openxmlformats.org/officeDocument/2006/extended-properties">
  <Template>Normal.dotm</Template>
  <TotalTime>0</TotalTime>
  <DocSecurity>0</DocSecurity>
  <ScaleCrop>false</ScaleCrop>
  <Application>MyOffice-CoreFramework-Android/35-1293.911.9687.924.1@07277fa9125d0a3f5e88f9c37df869f86b5b38e1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2024-01-24T17:41:54Z</dcterms:created>
  <dcterms:modified xsi:type="dcterms:W3CDTF">2025-02-06T04:01:18Z</dcterms:modified>
</cp:coreProperties>
</file>